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64" r:id="rId6"/>
    <p:sldId id="257" r:id="rId7"/>
    <p:sldId id="258" r:id="rId8"/>
    <p:sldId id="259"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43347-4F5E-498A-9C79-A0D4A73E68DC}"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AC0C8F32-7558-4951-A488-2C2F751CB041}">
      <dgm:prSet custT="1"/>
      <dgm:spPr>
        <a:solidFill>
          <a:srgbClr val="92D050"/>
        </a:solidFill>
      </dgm:spPr>
      <dgm:t>
        <a:bodyPr/>
        <a:lstStyle/>
        <a:p>
          <a:pPr rtl="0"/>
          <a:r>
            <a:rPr lang="es-ES" sz="900" b="1" dirty="0">
              <a:solidFill>
                <a:schemeClr val="tx1"/>
              </a:solidFill>
            </a:rPr>
            <a:t>CAD </a:t>
          </a:r>
          <a:r>
            <a:rPr lang="es-ES" sz="900" b="1" dirty="0" err="1">
              <a:solidFill>
                <a:schemeClr val="tx1"/>
              </a:solidFill>
            </a:rPr>
            <a:t>Vareia</a:t>
          </a:r>
          <a:r>
            <a:rPr lang="es-ES" sz="900" dirty="0">
              <a:solidFill>
                <a:schemeClr val="tx1"/>
              </a:solidFill>
            </a:rPr>
            <a:t>:</a:t>
          </a:r>
          <a:r>
            <a:rPr lang="es-ES" sz="900" dirty="0">
              <a:solidFill>
                <a:schemeClr val="tx1"/>
              </a:solidFill>
              <a:latin typeface="Aptos Display" panose="02110004020202020204"/>
            </a:rPr>
            <a:t> Firma de Convenio de colaboración con el Ayuntamiento de Villamediana de Iregua.  Se han realizado 3 Formaciones en sostenibilidad y se han realizado 2 colaboraciones con </a:t>
          </a:r>
          <a:r>
            <a:rPr lang="es-ES" sz="900" dirty="0" err="1">
              <a:solidFill>
                <a:schemeClr val="tx1"/>
              </a:solidFill>
              <a:latin typeface="Aptos Display" panose="02110004020202020204"/>
            </a:rPr>
            <a:t>Agrovidar</a:t>
          </a:r>
          <a:r>
            <a:rPr lang="es-ES" sz="900" dirty="0">
              <a:solidFill>
                <a:schemeClr val="tx1"/>
              </a:solidFill>
              <a:latin typeface="Aptos Display" panose="02110004020202020204"/>
            </a:rPr>
            <a:t>.  </a:t>
          </a:r>
          <a:r>
            <a:rPr lang="es-ES" sz="900" dirty="0">
              <a:solidFill>
                <a:srgbClr val="242424"/>
              </a:solidFill>
              <a:latin typeface="Aptos Narrow"/>
            </a:rPr>
            <a:t>El 41, 17 % de los profesionales (7 profesionales) del CAD </a:t>
          </a:r>
          <a:r>
            <a:rPr lang="es-ES" sz="900" dirty="0" err="1">
              <a:solidFill>
                <a:srgbClr val="242424"/>
              </a:solidFill>
              <a:latin typeface="Aptos Narrow"/>
            </a:rPr>
            <a:t>Vareia</a:t>
          </a:r>
          <a:r>
            <a:rPr lang="es-ES" sz="900" dirty="0">
              <a:solidFill>
                <a:srgbClr val="242424"/>
              </a:solidFill>
              <a:latin typeface="Aptos Narrow"/>
            </a:rPr>
            <a:t> participan como representante/responsable de alguna acción organizada por el centro/ Asociación. </a:t>
          </a:r>
          <a:endParaRPr lang="en-US" sz="900" dirty="0">
            <a:solidFill>
              <a:schemeClr val="tx1"/>
            </a:solidFill>
            <a:highlight>
              <a:srgbClr val="FFFF00"/>
            </a:highlight>
          </a:endParaRPr>
        </a:p>
      </dgm:t>
    </dgm:pt>
    <dgm:pt modelId="{607EBDE8-0A11-4F42-8647-CDA3385080D3}" type="parTrans" cxnId="{80D04D12-C610-44A1-932F-AF1D3816CD9F}">
      <dgm:prSet/>
      <dgm:spPr/>
      <dgm:t>
        <a:bodyPr/>
        <a:lstStyle/>
        <a:p>
          <a:endParaRPr lang="en-US" sz="2000">
            <a:solidFill>
              <a:schemeClr val="tx1"/>
            </a:solidFill>
          </a:endParaRPr>
        </a:p>
      </dgm:t>
    </dgm:pt>
    <dgm:pt modelId="{2AE49116-DC22-4203-8C1F-B9150D30D10A}" type="sibTrans" cxnId="{80D04D12-C610-44A1-932F-AF1D3816CD9F}">
      <dgm:prSet/>
      <dgm:spPr/>
      <dgm:t>
        <a:bodyPr/>
        <a:lstStyle/>
        <a:p>
          <a:endParaRPr lang="en-US" sz="2000">
            <a:solidFill>
              <a:schemeClr val="tx1"/>
            </a:solidFill>
          </a:endParaRPr>
        </a:p>
      </dgm:t>
    </dgm:pt>
    <dgm:pt modelId="{BF43FA62-43BE-43B6-B718-3890761E1060}">
      <dgm:prSet custT="1"/>
      <dgm:spPr>
        <a:solidFill>
          <a:srgbClr val="92D050"/>
        </a:solidFill>
      </dgm:spPr>
      <dgm:t>
        <a:bodyPr/>
        <a:lstStyle/>
        <a:p>
          <a:pPr rtl="0"/>
          <a:r>
            <a:rPr lang="es-ES" sz="900" b="1" dirty="0">
              <a:solidFill>
                <a:schemeClr val="tx1"/>
              </a:solidFill>
            </a:rPr>
            <a:t>CAD La Sierra</a:t>
          </a:r>
          <a:r>
            <a:rPr lang="es-ES" sz="900" dirty="0">
              <a:solidFill>
                <a:schemeClr val="tx1"/>
              </a:solidFill>
            </a:rPr>
            <a:t>: Participación en actos comunitarios y colaboración con más de 40 entidades de Rioja Alta</a:t>
          </a:r>
          <a:r>
            <a:rPr lang="es-ES" sz="900" dirty="0">
              <a:solidFill>
                <a:schemeClr val="tx1"/>
              </a:solidFill>
              <a:latin typeface="Aptos Display" panose="02110004020202020204"/>
            </a:rPr>
            <a:t> (ser referentes en discapacidad en acto día contra la violencia de género, reunión CEE, jardinería), en Sto. Domingo, </a:t>
          </a:r>
          <a:r>
            <a:rPr lang="es-ES" sz="900" dirty="0">
              <a:solidFill>
                <a:schemeClr val="tx1"/>
              </a:solidFill>
              <a:latin typeface="Calibri"/>
              <a:ea typeface="Calibri"/>
              <a:cs typeface="Calibri"/>
            </a:rPr>
            <a:t>Ayuntamiento Haro (día de las Asociaciones) , marcha día discapacidad: Participan de Ayuntamientos: Haro, Santo Domingo, Nájera, Briones, Ayuntamiento de Briones (reto Magaldi), Uruñuela, Ezcaray y Navarrete) </a:t>
          </a:r>
          <a:r>
            <a:rPr lang="es-ES" sz="900" dirty="0">
              <a:solidFill>
                <a:schemeClr val="tx1"/>
              </a:solidFill>
              <a:latin typeface="Aptos Display" panose="02110004020202020204"/>
            </a:rPr>
            <a:t>;</a:t>
          </a:r>
          <a:r>
            <a:rPr lang="es-ES" sz="900" dirty="0">
              <a:solidFill>
                <a:schemeClr val="tx1"/>
              </a:solidFill>
            </a:rPr>
            <a:t> reuniones con centros educativos para posicionarse como primera opción</a:t>
          </a:r>
          <a:r>
            <a:rPr lang="es-ES" sz="900" dirty="0">
              <a:solidFill>
                <a:schemeClr val="tx1"/>
              </a:solidFill>
              <a:latin typeface="Aptos Display" panose="02110004020202020204"/>
            </a:rPr>
            <a:t> (2 nuevas incorporaciones de centros educativos)</a:t>
          </a:r>
          <a:endParaRPr lang="en-US" sz="900" dirty="0">
            <a:solidFill>
              <a:schemeClr val="tx1"/>
            </a:solidFill>
          </a:endParaRPr>
        </a:p>
      </dgm:t>
    </dgm:pt>
    <dgm:pt modelId="{AD807567-A77E-484E-8403-53545C41D70D}" type="parTrans" cxnId="{C0E366C6-FEC7-40D4-A484-0F70AD49AF83}">
      <dgm:prSet/>
      <dgm:spPr/>
      <dgm:t>
        <a:bodyPr/>
        <a:lstStyle/>
        <a:p>
          <a:endParaRPr lang="en-US" sz="2000">
            <a:solidFill>
              <a:schemeClr val="tx1"/>
            </a:solidFill>
          </a:endParaRPr>
        </a:p>
      </dgm:t>
    </dgm:pt>
    <dgm:pt modelId="{C4B0A069-3588-4F50-B63B-9EBE58360034}" type="sibTrans" cxnId="{C0E366C6-FEC7-40D4-A484-0F70AD49AF83}">
      <dgm:prSet/>
      <dgm:spPr/>
      <dgm:t>
        <a:bodyPr/>
        <a:lstStyle/>
        <a:p>
          <a:endParaRPr lang="en-US" sz="2000">
            <a:solidFill>
              <a:schemeClr val="tx1"/>
            </a:solidFill>
          </a:endParaRPr>
        </a:p>
      </dgm:t>
    </dgm:pt>
    <dgm:pt modelId="{59F28959-E0D5-4E79-93E7-30FF1B1E5E93}">
      <dgm:prSet custT="1"/>
      <dgm:spPr>
        <a:solidFill>
          <a:srgbClr val="92D050"/>
        </a:solidFill>
      </dgm:spPr>
      <dgm:t>
        <a:bodyPr/>
        <a:lstStyle/>
        <a:p>
          <a:pPr rtl="0"/>
          <a:r>
            <a:rPr lang="es-ES" sz="900" b="1" dirty="0">
              <a:solidFill>
                <a:schemeClr val="tx1"/>
              </a:solidFill>
            </a:rPr>
            <a:t>Área de Vivienda</a:t>
          </a:r>
          <a:r>
            <a:rPr lang="es-ES" sz="900" dirty="0">
              <a:solidFill>
                <a:schemeClr val="tx1"/>
              </a:solidFill>
            </a:rPr>
            <a:t>: </a:t>
          </a:r>
          <a:r>
            <a:rPr lang="es-ES" sz="900" dirty="0">
              <a:solidFill>
                <a:schemeClr val="tx1"/>
              </a:solidFill>
              <a:latin typeface="Aptos Display" panose="02110004020202020204"/>
            </a:rPr>
            <a:t>Acciones para visibilizar la realidad de la residencia, se colabora con MAPFRE, con la Asociación de Foto Adictos de La Rioja y con la Asociación de vecinos de La Unión; con las mismas se consiguen donaciones y la colaboración de la sociedad general.  Inicio del proyecto de ampliación de vivienda y solicitud de subvención de inversión del IRPF para sacarlo adelante </a:t>
          </a:r>
          <a:endParaRPr lang="es-ES" sz="900" dirty="0">
            <a:solidFill>
              <a:schemeClr val="tx1"/>
            </a:solidFill>
          </a:endParaRPr>
        </a:p>
      </dgm:t>
    </dgm:pt>
    <dgm:pt modelId="{DC1F4D1D-72CC-45FE-96CA-42D55D6A942D}" type="parTrans" cxnId="{AEEBD507-2A98-49C2-8D0F-6A644DCA6406}">
      <dgm:prSet/>
      <dgm:spPr/>
      <dgm:t>
        <a:bodyPr/>
        <a:lstStyle/>
        <a:p>
          <a:endParaRPr lang="en-US" sz="2000">
            <a:solidFill>
              <a:schemeClr val="tx1"/>
            </a:solidFill>
          </a:endParaRPr>
        </a:p>
      </dgm:t>
    </dgm:pt>
    <dgm:pt modelId="{014476B2-9F99-41ED-8713-CF57E0812AFA}" type="sibTrans" cxnId="{AEEBD507-2A98-49C2-8D0F-6A644DCA6406}">
      <dgm:prSet/>
      <dgm:spPr/>
      <dgm:t>
        <a:bodyPr/>
        <a:lstStyle/>
        <a:p>
          <a:endParaRPr lang="en-US" sz="2000">
            <a:solidFill>
              <a:schemeClr val="tx1"/>
            </a:solidFill>
          </a:endParaRPr>
        </a:p>
      </dgm:t>
    </dgm:pt>
    <dgm:pt modelId="{A4C494F0-C48A-4789-A5A8-A6861B3F6519}">
      <dgm:prSet custT="1"/>
      <dgm:spPr>
        <a:solidFill>
          <a:srgbClr val="92D050"/>
        </a:solidFill>
      </dgm:spPr>
      <dgm:t>
        <a:bodyPr/>
        <a:lstStyle/>
        <a:p>
          <a:r>
            <a:rPr lang="es-ES" sz="900" b="1" dirty="0">
              <a:solidFill>
                <a:schemeClr val="tx1"/>
              </a:solidFill>
            </a:rPr>
            <a:t>CEE</a:t>
          </a:r>
          <a:r>
            <a:rPr lang="es-ES" sz="900" dirty="0">
              <a:solidFill>
                <a:schemeClr val="tx1"/>
              </a:solidFill>
            </a:rPr>
            <a:t>: Realización de video promocional profesional del CEE. Análisis del mercado Riojano el diseño de un plan de marketing y ventas. Aumento de facturación y como consecuencia aumento del número de personas contratadas (20% de incremento. 170 contratadas en 2024) Diseño de un plan de ajuste personal y social, constituyendo el equipo multidisciplinar al que hemos incorporado un psicólogo, formadora y preparador laboral a UAP.</a:t>
          </a:r>
          <a:endParaRPr lang="en-US" sz="900" dirty="0">
            <a:solidFill>
              <a:schemeClr val="tx1"/>
            </a:solidFill>
          </a:endParaRPr>
        </a:p>
      </dgm:t>
    </dgm:pt>
    <dgm:pt modelId="{C6A3322C-D236-489A-83D0-A7FB5EE46DF2}" type="parTrans" cxnId="{6878F515-5E78-462D-9186-54066B85D0BD}">
      <dgm:prSet/>
      <dgm:spPr/>
      <dgm:t>
        <a:bodyPr/>
        <a:lstStyle/>
        <a:p>
          <a:endParaRPr lang="en-US" sz="2000">
            <a:solidFill>
              <a:schemeClr val="tx1"/>
            </a:solidFill>
          </a:endParaRPr>
        </a:p>
      </dgm:t>
    </dgm:pt>
    <dgm:pt modelId="{EF6EF6E7-30D9-4602-9680-F4C2FE84A293}" type="sibTrans" cxnId="{6878F515-5E78-462D-9186-54066B85D0BD}">
      <dgm:prSet/>
      <dgm:spPr/>
      <dgm:t>
        <a:bodyPr/>
        <a:lstStyle/>
        <a:p>
          <a:endParaRPr lang="en-US" sz="2000">
            <a:solidFill>
              <a:schemeClr val="tx1"/>
            </a:solidFill>
          </a:endParaRPr>
        </a:p>
      </dgm:t>
    </dgm:pt>
    <dgm:pt modelId="{29EE944E-60D0-443C-8927-06F009CD082B}">
      <dgm:prSet custT="1"/>
      <dgm:spPr>
        <a:solidFill>
          <a:srgbClr val="92D050"/>
        </a:solidFill>
      </dgm:spPr>
      <dgm:t>
        <a:bodyPr/>
        <a:lstStyle/>
        <a:p>
          <a:pPr rtl="0"/>
          <a:r>
            <a:rPr lang="es-ES" sz="900" b="1" dirty="0">
              <a:solidFill>
                <a:schemeClr val="tx1"/>
              </a:solidFill>
            </a:rPr>
            <a:t>SOIL</a:t>
          </a:r>
          <a:r>
            <a:rPr lang="es-ES" sz="900" dirty="0">
              <a:solidFill>
                <a:schemeClr val="tx1"/>
              </a:solidFill>
            </a:rPr>
            <a:t>: Presencia en la Feria de Empleo organizada por la CCAA. Organizaros  en colaboración con el ayuntamiento de jornadas para  la mejora del empleo de colectivos vulnerables con las entidades del tercer sector. Traspaso de este servicio y del programa INCORPORA a ASPRODEMA Rioja</a:t>
          </a:r>
          <a:endParaRPr lang="en-US" sz="900" dirty="0">
            <a:solidFill>
              <a:schemeClr val="tx1"/>
            </a:solidFill>
          </a:endParaRPr>
        </a:p>
      </dgm:t>
    </dgm:pt>
    <dgm:pt modelId="{89F0EFA7-C7B8-473B-91DC-E138DC8C0737}" type="parTrans" cxnId="{119964B0-9AEE-41AD-AE76-A3CE589439DF}">
      <dgm:prSet/>
      <dgm:spPr/>
      <dgm:t>
        <a:bodyPr/>
        <a:lstStyle/>
        <a:p>
          <a:endParaRPr lang="en-US" sz="2000">
            <a:solidFill>
              <a:schemeClr val="tx1"/>
            </a:solidFill>
          </a:endParaRPr>
        </a:p>
      </dgm:t>
    </dgm:pt>
    <dgm:pt modelId="{1B42CFBF-39EB-4E46-920F-A2A1EAF6A0A9}" type="sibTrans" cxnId="{119964B0-9AEE-41AD-AE76-A3CE589439DF}">
      <dgm:prSet/>
      <dgm:spPr/>
      <dgm:t>
        <a:bodyPr/>
        <a:lstStyle/>
        <a:p>
          <a:endParaRPr lang="en-US" sz="2000">
            <a:solidFill>
              <a:schemeClr val="tx1"/>
            </a:solidFill>
          </a:endParaRPr>
        </a:p>
      </dgm:t>
    </dgm:pt>
    <dgm:pt modelId="{2F895E18-2874-4EB7-9877-374F55CF1321}">
      <dgm:prSet custT="1"/>
      <dgm:spPr>
        <a:solidFill>
          <a:srgbClr val="92D050"/>
        </a:solidFill>
      </dgm:spPr>
      <dgm:t>
        <a:bodyPr/>
        <a:lstStyle/>
        <a:p>
          <a:pPr rtl="0"/>
          <a:r>
            <a:rPr lang="es-ES" sz="900" b="1" dirty="0">
              <a:solidFill>
                <a:schemeClr val="tx1"/>
              </a:solidFill>
            </a:rPr>
            <a:t>Área Asociativa</a:t>
          </a:r>
          <a:r>
            <a:rPr lang="es-ES" sz="900" dirty="0">
              <a:solidFill>
                <a:schemeClr val="tx1"/>
              </a:solidFill>
            </a:rPr>
            <a:t>: Rediseño de folletos y ficha de socio; Cartas al presidente. Campaña de socios con siguiendo 46 nuevos.</a:t>
          </a:r>
          <a:endParaRPr lang="en-US" sz="900" dirty="0">
            <a:solidFill>
              <a:schemeClr val="tx1"/>
            </a:solidFill>
          </a:endParaRPr>
        </a:p>
      </dgm:t>
    </dgm:pt>
    <dgm:pt modelId="{787A001A-DD8C-438C-BD0E-9B7AF4B841C2}" type="parTrans" cxnId="{6C231BCF-61D9-4270-BE07-E02F68F9CEE5}">
      <dgm:prSet/>
      <dgm:spPr/>
      <dgm:t>
        <a:bodyPr/>
        <a:lstStyle/>
        <a:p>
          <a:endParaRPr lang="en-US" sz="2000">
            <a:solidFill>
              <a:schemeClr val="tx1"/>
            </a:solidFill>
          </a:endParaRPr>
        </a:p>
      </dgm:t>
    </dgm:pt>
    <dgm:pt modelId="{09D368CB-57A9-4FD9-AFAB-B472E5B9B628}" type="sibTrans" cxnId="{6C231BCF-61D9-4270-BE07-E02F68F9CEE5}">
      <dgm:prSet/>
      <dgm:spPr/>
      <dgm:t>
        <a:bodyPr/>
        <a:lstStyle/>
        <a:p>
          <a:endParaRPr lang="en-US" sz="2000">
            <a:solidFill>
              <a:schemeClr val="tx1"/>
            </a:solidFill>
          </a:endParaRPr>
        </a:p>
      </dgm:t>
    </dgm:pt>
    <dgm:pt modelId="{24666EEC-270B-454A-A1E3-4579A362EDA1}">
      <dgm:prSet custT="1"/>
      <dgm:spPr>
        <a:solidFill>
          <a:srgbClr val="92D050"/>
        </a:solidFill>
      </dgm:spPr>
      <dgm:t>
        <a:bodyPr/>
        <a:lstStyle/>
        <a:p>
          <a:pPr rtl="0"/>
          <a:r>
            <a:rPr lang="es-ES" sz="900" b="1" dirty="0">
              <a:solidFill>
                <a:schemeClr val="tx1"/>
              </a:solidFill>
            </a:rPr>
            <a:t>CRA</a:t>
          </a:r>
          <a:r>
            <a:rPr lang="es-ES" sz="900" dirty="0">
              <a:solidFill>
                <a:schemeClr val="tx1"/>
              </a:solidFill>
            </a:rPr>
            <a:t>:</a:t>
          </a:r>
          <a:r>
            <a:rPr lang="es-ES" sz="900" dirty="0">
              <a:solidFill>
                <a:schemeClr val="tx1"/>
              </a:solidFill>
              <a:latin typeface="Aptos Display" panose="02110004020202020204"/>
            </a:rPr>
            <a:t> 43 personas que realizan actividades formativas en el CRA tienen cuotas reducidas por ser socias. Acreditación</a:t>
          </a:r>
          <a:r>
            <a:rPr lang="es-ES" sz="900" dirty="0">
              <a:solidFill>
                <a:schemeClr val="tx1"/>
              </a:solidFill>
            </a:rPr>
            <a:t> del </a:t>
          </a:r>
          <a:r>
            <a:rPr lang="es-ES" sz="900" dirty="0" err="1">
              <a:solidFill>
                <a:schemeClr val="tx1"/>
              </a:solidFill>
              <a:latin typeface="Aptos Display" panose="02110004020202020204"/>
            </a:rPr>
            <a:t>Serv</a:t>
          </a:r>
          <a:r>
            <a:rPr lang="es-ES" sz="900" dirty="0">
              <a:solidFill>
                <a:schemeClr val="tx1"/>
              </a:solidFill>
              <a:latin typeface="Aptos Display" panose="02110004020202020204"/>
            </a:rPr>
            <a:t>. Promoción de</a:t>
          </a:r>
          <a:r>
            <a:rPr lang="es-ES" sz="900" dirty="0">
              <a:solidFill>
                <a:schemeClr val="tx1"/>
              </a:solidFill>
            </a:rPr>
            <a:t> </a:t>
          </a:r>
          <a:r>
            <a:rPr lang="es-ES" sz="900" dirty="0">
              <a:solidFill>
                <a:schemeClr val="tx1"/>
              </a:solidFill>
              <a:latin typeface="Aptos Display" panose="02110004020202020204"/>
            </a:rPr>
            <a:t>Autonomía </a:t>
          </a:r>
          <a:r>
            <a:rPr lang="es-ES" sz="900" dirty="0">
              <a:solidFill>
                <a:schemeClr val="tx1"/>
              </a:solidFill>
            </a:rPr>
            <a:t>en “Apoyos en vivienda”; inversiones en </a:t>
          </a:r>
          <a:r>
            <a:rPr lang="es-ES" sz="900" dirty="0" err="1">
              <a:solidFill>
                <a:schemeClr val="tx1"/>
              </a:solidFill>
            </a:rPr>
            <a:t>TICs</a:t>
          </a:r>
          <a:r>
            <a:rPr lang="es-ES" sz="900" dirty="0">
              <a:solidFill>
                <a:schemeClr val="tx1"/>
              </a:solidFill>
              <a:latin typeface="Aptos Display" panose="02110004020202020204"/>
            </a:rPr>
            <a:t> (7 tables) para </a:t>
          </a:r>
          <a:r>
            <a:rPr lang="es-ES" sz="900" b="0" dirty="0">
              <a:solidFill>
                <a:schemeClr val="tx1"/>
              </a:solidFill>
              <a:latin typeface="Aptos Display" panose="02110004020202020204"/>
            </a:rPr>
            <a:t>disminución de </a:t>
          </a:r>
          <a:r>
            <a:rPr lang="es-ES" sz="900" dirty="0">
              <a:solidFill>
                <a:schemeClr val="tx1"/>
              </a:solidFill>
              <a:latin typeface="Aptos Display" panose="02110004020202020204"/>
            </a:rPr>
            <a:t>uso de papel (sostenibilidad energética)</a:t>
          </a:r>
          <a:endParaRPr lang="es-ES" sz="900" dirty="0">
            <a:solidFill>
              <a:schemeClr val="tx1"/>
            </a:solidFill>
          </a:endParaRPr>
        </a:p>
      </dgm:t>
    </dgm:pt>
    <dgm:pt modelId="{1C3DAB0A-7AB1-4E98-81B9-09C392F52005}" type="parTrans" cxnId="{DD44DD33-9DAC-4F04-BF75-5856CC75EB28}">
      <dgm:prSet/>
      <dgm:spPr/>
      <dgm:t>
        <a:bodyPr/>
        <a:lstStyle/>
        <a:p>
          <a:endParaRPr lang="en-US" sz="2000">
            <a:solidFill>
              <a:schemeClr val="tx1"/>
            </a:solidFill>
          </a:endParaRPr>
        </a:p>
      </dgm:t>
    </dgm:pt>
    <dgm:pt modelId="{424AF4B0-7B46-4D41-9FAF-1F4EBB72B1AD}" type="sibTrans" cxnId="{DD44DD33-9DAC-4F04-BF75-5856CC75EB28}">
      <dgm:prSet/>
      <dgm:spPr/>
      <dgm:t>
        <a:bodyPr/>
        <a:lstStyle/>
        <a:p>
          <a:endParaRPr lang="en-US" sz="2000">
            <a:solidFill>
              <a:schemeClr val="tx1"/>
            </a:solidFill>
          </a:endParaRPr>
        </a:p>
      </dgm:t>
    </dgm:pt>
    <dgm:pt modelId="{72D261ED-2EB1-4CF5-B928-19CD3188AA16}">
      <dgm:prSet custT="1"/>
      <dgm:spPr>
        <a:solidFill>
          <a:srgbClr val="92D050"/>
        </a:solidFill>
      </dgm:spPr>
      <dgm:t>
        <a:bodyPr/>
        <a:lstStyle/>
        <a:p>
          <a:r>
            <a:rPr lang="es-ES" sz="900" b="1" dirty="0">
              <a:solidFill>
                <a:schemeClr val="tx1"/>
              </a:solidFill>
            </a:rPr>
            <a:t>Entidad</a:t>
          </a:r>
          <a:r>
            <a:rPr lang="es-ES" sz="900" dirty="0">
              <a:solidFill>
                <a:schemeClr val="tx1"/>
              </a:solidFill>
            </a:rPr>
            <a:t>: Espacio mensual en Radio (COPE Rioja), 124 impactos en medios, informaciones en Lectura Fácil a los grupos de interés,  cambio de caldera en el Centro </a:t>
          </a:r>
          <a:r>
            <a:rPr lang="es-ES" sz="900" dirty="0" err="1">
              <a:solidFill>
                <a:schemeClr val="tx1"/>
              </a:solidFill>
            </a:rPr>
            <a:t>Vareia</a:t>
          </a:r>
          <a:r>
            <a:rPr lang="es-ES" sz="900" dirty="0">
              <a:solidFill>
                <a:schemeClr val="tx1"/>
              </a:solidFill>
            </a:rPr>
            <a:t>, y diseño del plan de comunicación por el 40 aniversario.</a:t>
          </a:r>
          <a:endParaRPr lang="en-US" sz="900" dirty="0">
            <a:solidFill>
              <a:schemeClr val="tx1"/>
            </a:solidFill>
          </a:endParaRPr>
        </a:p>
      </dgm:t>
    </dgm:pt>
    <dgm:pt modelId="{4EF63BAD-F079-460B-8F08-E32435B5A098}" type="parTrans" cxnId="{0FBE6B27-1CFE-41BB-A84E-38F2DCDC14CE}">
      <dgm:prSet/>
      <dgm:spPr/>
      <dgm:t>
        <a:bodyPr/>
        <a:lstStyle/>
        <a:p>
          <a:endParaRPr lang="en-US" sz="2000">
            <a:solidFill>
              <a:schemeClr val="tx1"/>
            </a:solidFill>
          </a:endParaRPr>
        </a:p>
      </dgm:t>
    </dgm:pt>
    <dgm:pt modelId="{DE742D21-8C66-41FA-AE1B-AF231F6A286C}" type="sibTrans" cxnId="{0FBE6B27-1CFE-41BB-A84E-38F2DCDC14CE}">
      <dgm:prSet/>
      <dgm:spPr/>
      <dgm:t>
        <a:bodyPr/>
        <a:lstStyle/>
        <a:p>
          <a:endParaRPr lang="en-US" sz="2000">
            <a:solidFill>
              <a:schemeClr val="tx1"/>
            </a:solidFill>
          </a:endParaRPr>
        </a:p>
      </dgm:t>
    </dgm:pt>
    <dgm:pt modelId="{F66FBF3A-C0B8-4B8F-8F7B-A450A026C6B7}" type="pres">
      <dgm:prSet presAssocID="{5B543347-4F5E-498A-9C79-A0D4A73E68DC}" presName="linear" presStyleCnt="0">
        <dgm:presLayoutVars>
          <dgm:animLvl val="lvl"/>
          <dgm:resizeHandles val="exact"/>
        </dgm:presLayoutVars>
      </dgm:prSet>
      <dgm:spPr/>
    </dgm:pt>
    <dgm:pt modelId="{B00AF62A-D157-497F-A886-839F826B96F7}" type="pres">
      <dgm:prSet presAssocID="{AC0C8F32-7558-4951-A488-2C2F751CB041}" presName="parentText" presStyleLbl="node1" presStyleIdx="0" presStyleCnt="8">
        <dgm:presLayoutVars>
          <dgm:chMax val="0"/>
          <dgm:bulletEnabled val="1"/>
        </dgm:presLayoutVars>
      </dgm:prSet>
      <dgm:spPr/>
    </dgm:pt>
    <dgm:pt modelId="{B7DD6CA8-BF56-4719-9B48-6A02E828D0AC}" type="pres">
      <dgm:prSet presAssocID="{2AE49116-DC22-4203-8C1F-B9150D30D10A}" presName="spacer" presStyleCnt="0"/>
      <dgm:spPr/>
    </dgm:pt>
    <dgm:pt modelId="{3A43FBF2-1299-4FF5-98CE-80A0A6C99EC5}" type="pres">
      <dgm:prSet presAssocID="{BF43FA62-43BE-43B6-B718-3890761E1060}" presName="parentText" presStyleLbl="node1" presStyleIdx="1" presStyleCnt="8">
        <dgm:presLayoutVars>
          <dgm:chMax val="0"/>
          <dgm:bulletEnabled val="1"/>
        </dgm:presLayoutVars>
      </dgm:prSet>
      <dgm:spPr/>
    </dgm:pt>
    <dgm:pt modelId="{30E97093-F755-4F6F-A5FE-5BECF84CDBAA}" type="pres">
      <dgm:prSet presAssocID="{C4B0A069-3588-4F50-B63B-9EBE58360034}" presName="spacer" presStyleCnt="0"/>
      <dgm:spPr/>
    </dgm:pt>
    <dgm:pt modelId="{DA1CB1CC-4226-4F4F-AA56-05BA6853A84F}" type="pres">
      <dgm:prSet presAssocID="{59F28959-E0D5-4E79-93E7-30FF1B1E5E93}" presName="parentText" presStyleLbl="node1" presStyleIdx="2" presStyleCnt="8" custLinFactY="-2327" custLinFactNeighborX="305" custLinFactNeighborY="-100000">
        <dgm:presLayoutVars>
          <dgm:chMax val="0"/>
          <dgm:bulletEnabled val="1"/>
        </dgm:presLayoutVars>
      </dgm:prSet>
      <dgm:spPr/>
    </dgm:pt>
    <dgm:pt modelId="{98187F84-51BF-462A-B23C-6E5FE5C39382}" type="pres">
      <dgm:prSet presAssocID="{014476B2-9F99-41ED-8713-CF57E0812AFA}" presName="spacer" presStyleCnt="0"/>
      <dgm:spPr/>
    </dgm:pt>
    <dgm:pt modelId="{05F3D2ED-A59F-4DA7-9347-06BDBF1CE618}" type="pres">
      <dgm:prSet presAssocID="{A4C494F0-C48A-4789-A5A8-A6861B3F6519}" presName="parentText" presStyleLbl="node1" presStyleIdx="3" presStyleCnt="8">
        <dgm:presLayoutVars>
          <dgm:chMax val="0"/>
          <dgm:bulletEnabled val="1"/>
        </dgm:presLayoutVars>
      </dgm:prSet>
      <dgm:spPr/>
    </dgm:pt>
    <dgm:pt modelId="{A2E9F272-DEAA-4BAA-B637-29F85BC41199}" type="pres">
      <dgm:prSet presAssocID="{EF6EF6E7-30D9-4602-9680-F4C2FE84A293}" presName="spacer" presStyleCnt="0"/>
      <dgm:spPr/>
    </dgm:pt>
    <dgm:pt modelId="{2C8B8854-5B52-4392-8B7F-95989B854044}" type="pres">
      <dgm:prSet presAssocID="{29EE944E-60D0-443C-8927-06F009CD082B}" presName="parentText" presStyleLbl="node1" presStyleIdx="4" presStyleCnt="8">
        <dgm:presLayoutVars>
          <dgm:chMax val="0"/>
          <dgm:bulletEnabled val="1"/>
        </dgm:presLayoutVars>
      </dgm:prSet>
      <dgm:spPr/>
    </dgm:pt>
    <dgm:pt modelId="{20BC05DA-2DF5-44E7-9231-88D83329F45F}" type="pres">
      <dgm:prSet presAssocID="{1B42CFBF-39EB-4E46-920F-A2A1EAF6A0A9}" presName="spacer" presStyleCnt="0"/>
      <dgm:spPr/>
    </dgm:pt>
    <dgm:pt modelId="{AE183ABD-D15B-4902-8112-91AABBCB336D}" type="pres">
      <dgm:prSet presAssocID="{2F895E18-2874-4EB7-9877-374F55CF1321}" presName="parentText" presStyleLbl="node1" presStyleIdx="5" presStyleCnt="8">
        <dgm:presLayoutVars>
          <dgm:chMax val="0"/>
          <dgm:bulletEnabled val="1"/>
        </dgm:presLayoutVars>
      </dgm:prSet>
      <dgm:spPr/>
    </dgm:pt>
    <dgm:pt modelId="{B6381188-ED9A-4AF5-9E86-F62A6EBA9865}" type="pres">
      <dgm:prSet presAssocID="{09D368CB-57A9-4FD9-AFAB-B472E5B9B628}" presName="spacer" presStyleCnt="0"/>
      <dgm:spPr/>
    </dgm:pt>
    <dgm:pt modelId="{12C527EC-4637-4A60-8579-B108A6010292}" type="pres">
      <dgm:prSet presAssocID="{24666EEC-270B-454A-A1E3-4579A362EDA1}" presName="parentText" presStyleLbl="node1" presStyleIdx="6" presStyleCnt="8">
        <dgm:presLayoutVars>
          <dgm:chMax val="0"/>
          <dgm:bulletEnabled val="1"/>
        </dgm:presLayoutVars>
      </dgm:prSet>
      <dgm:spPr/>
    </dgm:pt>
    <dgm:pt modelId="{215788B9-CCE3-4518-86AF-BDA2590B5846}" type="pres">
      <dgm:prSet presAssocID="{424AF4B0-7B46-4D41-9FAF-1F4EBB72B1AD}" presName="spacer" presStyleCnt="0"/>
      <dgm:spPr/>
    </dgm:pt>
    <dgm:pt modelId="{2D58DC67-5282-4207-A19C-9A00E23A7BCD}" type="pres">
      <dgm:prSet presAssocID="{72D261ED-2EB1-4CF5-B928-19CD3188AA16}" presName="parentText" presStyleLbl="node1" presStyleIdx="7" presStyleCnt="8">
        <dgm:presLayoutVars>
          <dgm:chMax val="0"/>
          <dgm:bulletEnabled val="1"/>
        </dgm:presLayoutVars>
      </dgm:prSet>
      <dgm:spPr/>
    </dgm:pt>
  </dgm:ptLst>
  <dgm:cxnLst>
    <dgm:cxn modelId="{AEEBD507-2A98-49C2-8D0F-6A644DCA6406}" srcId="{5B543347-4F5E-498A-9C79-A0D4A73E68DC}" destId="{59F28959-E0D5-4E79-93E7-30FF1B1E5E93}" srcOrd="2" destOrd="0" parTransId="{DC1F4D1D-72CC-45FE-96CA-42D55D6A942D}" sibTransId="{014476B2-9F99-41ED-8713-CF57E0812AFA}"/>
    <dgm:cxn modelId="{80D04D12-C610-44A1-932F-AF1D3816CD9F}" srcId="{5B543347-4F5E-498A-9C79-A0D4A73E68DC}" destId="{AC0C8F32-7558-4951-A488-2C2F751CB041}" srcOrd="0" destOrd="0" parTransId="{607EBDE8-0A11-4F42-8647-CDA3385080D3}" sibTransId="{2AE49116-DC22-4203-8C1F-B9150D30D10A}"/>
    <dgm:cxn modelId="{6878F515-5E78-462D-9186-54066B85D0BD}" srcId="{5B543347-4F5E-498A-9C79-A0D4A73E68DC}" destId="{A4C494F0-C48A-4789-A5A8-A6861B3F6519}" srcOrd="3" destOrd="0" parTransId="{C6A3322C-D236-489A-83D0-A7FB5EE46DF2}" sibTransId="{EF6EF6E7-30D9-4602-9680-F4C2FE84A293}"/>
    <dgm:cxn modelId="{0FBE6B27-1CFE-41BB-A84E-38F2DCDC14CE}" srcId="{5B543347-4F5E-498A-9C79-A0D4A73E68DC}" destId="{72D261ED-2EB1-4CF5-B928-19CD3188AA16}" srcOrd="7" destOrd="0" parTransId="{4EF63BAD-F079-460B-8F08-E32435B5A098}" sibTransId="{DE742D21-8C66-41FA-AE1B-AF231F6A286C}"/>
    <dgm:cxn modelId="{DD44DD33-9DAC-4F04-BF75-5856CC75EB28}" srcId="{5B543347-4F5E-498A-9C79-A0D4A73E68DC}" destId="{24666EEC-270B-454A-A1E3-4579A362EDA1}" srcOrd="6" destOrd="0" parTransId="{1C3DAB0A-7AB1-4E98-81B9-09C392F52005}" sibTransId="{424AF4B0-7B46-4D41-9FAF-1F4EBB72B1AD}"/>
    <dgm:cxn modelId="{82659F43-EA55-4188-9563-8E43721F622E}" type="presOf" srcId="{29EE944E-60D0-443C-8927-06F009CD082B}" destId="{2C8B8854-5B52-4392-8B7F-95989B854044}" srcOrd="0" destOrd="0" presId="urn:microsoft.com/office/officeart/2005/8/layout/vList2"/>
    <dgm:cxn modelId="{65B2BF48-B0BE-45E2-9B58-2ED83FC3A95F}" type="presOf" srcId="{5B543347-4F5E-498A-9C79-A0D4A73E68DC}" destId="{F66FBF3A-C0B8-4B8F-8F7B-A450A026C6B7}" srcOrd="0" destOrd="0" presId="urn:microsoft.com/office/officeart/2005/8/layout/vList2"/>
    <dgm:cxn modelId="{5AD11856-A9D2-4D22-818A-AC825C25F5FE}" type="presOf" srcId="{59F28959-E0D5-4E79-93E7-30FF1B1E5E93}" destId="{DA1CB1CC-4226-4F4F-AA56-05BA6853A84F}" srcOrd="0" destOrd="0" presId="urn:microsoft.com/office/officeart/2005/8/layout/vList2"/>
    <dgm:cxn modelId="{2046239D-C40D-4216-9F90-3C3A6D40ECAC}" type="presOf" srcId="{2F895E18-2874-4EB7-9877-374F55CF1321}" destId="{AE183ABD-D15B-4902-8112-91AABBCB336D}" srcOrd="0" destOrd="0" presId="urn:microsoft.com/office/officeart/2005/8/layout/vList2"/>
    <dgm:cxn modelId="{1BAC70A9-EAA8-4A31-AB73-6F852DE5AB33}" type="presOf" srcId="{A4C494F0-C48A-4789-A5A8-A6861B3F6519}" destId="{05F3D2ED-A59F-4DA7-9347-06BDBF1CE618}" srcOrd="0" destOrd="0" presId="urn:microsoft.com/office/officeart/2005/8/layout/vList2"/>
    <dgm:cxn modelId="{119964B0-9AEE-41AD-AE76-A3CE589439DF}" srcId="{5B543347-4F5E-498A-9C79-A0D4A73E68DC}" destId="{29EE944E-60D0-443C-8927-06F009CD082B}" srcOrd="4" destOrd="0" parTransId="{89F0EFA7-C7B8-473B-91DC-E138DC8C0737}" sibTransId="{1B42CFBF-39EB-4E46-920F-A2A1EAF6A0A9}"/>
    <dgm:cxn modelId="{F241B2B5-7235-4DD6-BB2F-9E012DF97DC8}" type="presOf" srcId="{72D261ED-2EB1-4CF5-B928-19CD3188AA16}" destId="{2D58DC67-5282-4207-A19C-9A00E23A7BCD}" srcOrd="0" destOrd="0" presId="urn:microsoft.com/office/officeart/2005/8/layout/vList2"/>
    <dgm:cxn modelId="{C0E366C6-FEC7-40D4-A484-0F70AD49AF83}" srcId="{5B543347-4F5E-498A-9C79-A0D4A73E68DC}" destId="{BF43FA62-43BE-43B6-B718-3890761E1060}" srcOrd="1" destOrd="0" parTransId="{AD807567-A77E-484E-8403-53545C41D70D}" sibTransId="{C4B0A069-3588-4F50-B63B-9EBE58360034}"/>
    <dgm:cxn modelId="{E9585FCA-1A39-4051-9CB1-DD1F4F7191EA}" type="presOf" srcId="{BF43FA62-43BE-43B6-B718-3890761E1060}" destId="{3A43FBF2-1299-4FF5-98CE-80A0A6C99EC5}" srcOrd="0" destOrd="0" presId="urn:microsoft.com/office/officeart/2005/8/layout/vList2"/>
    <dgm:cxn modelId="{6C231BCF-61D9-4270-BE07-E02F68F9CEE5}" srcId="{5B543347-4F5E-498A-9C79-A0D4A73E68DC}" destId="{2F895E18-2874-4EB7-9877-374F55CF1321}" srcOrd="5" destOrd="0" parTransId="{787A001A-DD8C-438C-BD0E-9B7AF4B841C2}" sibTransId="{09D368CB-57A9-4FD9-AFAB-B472E5B9B628}"/>
    <dgm:cxn modelId="{29B74BD6-232E-4F45-AB5A-9DDC77F53A70}" type="presOf" srcId="{24666EEC-270B-454A-A1E3-4579A362EDA1}" destId="{12C527EC-4637-4A60-8579-B108A6010292}" srcOrd="0" destOrd="0" presId="urn:microsoft.com/office/officeart/2005/8/layout/vList2"/>
    <dgm:cxn modelId="{9925C5D6-D028-4F2D-803A-C02097F47529}" type="presOf" srcId="{AC0C8F32-7558-4951-A488-2C2F751CB041}" destId="{B00AF62A-D157-497F-A886-839F826B96F7}" srcOrd="0" destOrd="0" presId="urn:microsoft.com/office/officeart/2005/8/layout/vList2"/>
    <dgm:cxn modelId="{0737C20E-E594-48A5-9344-600DEC4348FD}" type="presParOf" srcId="{F66FBF3A-C0B8-4B8F-8F7B-A450A026C6B7}" destId="{B00AF62A-D157-497F-A886-839F826B96F7}" srcOrd="0" destOrd="0" presId="urn:microsoft.com/office/officeart/2005/8/layout/vList2"/>
    <dgm:cxn modelId="{A420EFDB-9D41-4D81-9541-AE072026D91B}" type="presParOf" srcId="{F66FBF3A-C0B8-4B8F-8F7B-A450A026C6B7}" destId="{B7DD6CA8-BF56-4719-9B48-6A02E828D0AC}" srcOrd="1" destOrd="0" presId="urn:microsoft.com/office/officeart/2005/8/layout/vList2"/>
    <dgm:cxn modelId="{FAAE0369-2C2A-460B-8380-FF3C52B0DE1E}" type="presParOf" srcId="{F66FBF3A-C0B8-4B8F-8F7B-A450A026C6B7}" destId="{3A43FBF2-1299-4FF5-98CE-80A0A6C99EC5}" srcOrd="2" destOrd="0" presId="urn:microsoft.com/office/officeart/2005/8/layout/vList2"/>
    <dgm:cxn modelId="{108B07D0-2E1F-4404-8207-75DC22443E67}" type="presParOf" srcId="{F66FBF3A-C0B8-4B8F-8F7B-A450A026C6B7}" destId="{30E97093-F755-4F6F-A5FE-5BECF84CDBAA}" srcOrd="3" destOrd="0" presId="urn:microsoft.com/office/officeart/2005/8/layout/vList2"/>
    <dgm:cxn modelId="{58095442-BA68-49EF-8D6C-93C5CDB7C094}" type="presParOf" srcId="{F66FBF3A-C0B8-4B8F-8F7B-A450A026C6B7}" destId="{DA1CB1CC-4226-4F4F-AA56-05BA6853A84F}" srcOrd="4" destOrd="0" presId="urn:microsoft.com/office/officeart/2005/8/layout/vList2"/>
    <dgm:cxn modelId="{E87568E1-037C-467F-9317-DF68CDD640AA}" type="presParOf" srcId="{F66FBF3A-C0B8-4B8F-8F7B-A450A026C6B7}" destId="{98187F84-51BF-462A-B23C-6E5FE5C39382}" srcOrd="5" destOrd="0" presId="urn:microsoft.com/office/officeart/2005/8/layout/vList2"/>
    <dgm:cxn modelId="{125837AD-52DC-43F0-941E-F9BC2E5D95C9}" type="presParOf" srcId="{F66FBF3A-C0B8-4B8F-8F7B-A450A026C6B7}" destId="{05F3D2ED-A59F-4DA7-9347-06BDBF1CE618}" srcOrd="6" destOrd="0" presId="urn:microsoft.com/office/officeart/2005/8/layout/vList2"/>
    <dgm:cxn modelId="{193DE8C5-7ECF-4500-B1C5-53095BD568BC}" type="presParOf" srcId="{F66FBF3A-C0B8-4B8F-8F7B-A450A026C6B7}" destId="{A2E9F272-DEAA-4BAA-B637-29F85BC41199}" srcOrd="7" destOrd="0" presId="urn:microsoft.com/office/officeart/2005/8/layout/vList2"/>
    <dgm:cxn modelId="{89AF2029-8AA6-4B39-825F-538A05666E15}" type="presParOf" srcId="{F66FBF3A-C0B8-4B8F-8F7B-A450A026C6B7}" destId="{2C8B8854-5B52-4392-8B7F-95989B854044}" srcOrd="8" destOrd="0" presId="urn:microsoft.com/office/officeart/2005/8/layout/vList2"/>
    <dgm:cxn modelId="{3D3E896C-F4E9-4601-ACE4-9AD0271188E4}" type="presParOf" srcId="{F66FBF3A-C0B8-4B8F-8F7B-A450A026C6B7}" destId="{20BC05DA-2DF5-44E7-9231-88D83329F45F}" srcOrd="9" destOrd="0" presId="urn:microsoft.com/office/officeart/2005/8/layout/vList2"/>
    <dgm:cxn modelId="{D6009746-3734-4281-B042-8F8BB4A457EB}" type="presParOf" srcId="{F66FBF3A-C0B8-4B8F-8F7B-A450A026C6B7}" destId="{AE183ABD-D15B-4902-8112-91AABBCB336D}" srcOrd="10" destOrd="0" presId="urn:microsoft.com/office/officeart/2005/8/layout/vList2"/>
    <dgm:cxn modelId="{AC87B28D-6F53-4C5D-B924-F0B569C04CE6}" type="presParOf" srcId="{F66FBF3A-C0B8-4B8F-8F7B-A450A026C6B7}" destId="{B6381188-ED9A-4AF5-9E86-F62A6EBA9865}" srcOrd="11" destOrd="0" presId="urn:microsoft.com/office/officeart/2005/8/layout/vList2"/>
    <dgm:cxn modelId="{10E2E4DB-2991-4444-8F8E-F9B8897FF65C}" type="presParOf" srcId="{F66FBF3A-C0B8-4B8F-8F7B-A450A026C6B7}" destId="{12C527EC-4637-4A60-8579-B108A6010292}" srcOrd="12" destOrd="0" presId="urn:microsoft.com/office/officeart/2005/8/layout/vList2"/>
    <dgm:cxn modelId="{5FCE627A-F7E7-4D6D-897C-DADF91033CE1}" type="presParOf" srcId="{F66FBF3A-C0B8-4B8F-8F7B-A450A026C6B7}" destId="{215788B9-CCE3-4518-86AF-BDA2590B5846}" srcOrd="13" destOrd="0" presId="urn:microsoft.com/office/officeart/2005/8/layout/vList2"/>
    <dgm:cxn modelId="{00FF69F6-00FB-44FB-B0E1-EA0C72CF60E1}" type="presParOf" srcId="{F66FBF3A-C0B8-4B8F-8F7B-A450A026C6B7}" destId="{2D58DC67-5282-4207-A19C-9A00E23A7BCD}" srcOrd="1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CF52B-EC91-467C-B278-A169230C9BD2}" type="doc">
      <dgm:prSet loTypeId="urn:microsoft.com/office/officeart/2018/2/layout/IconVerticalSolidList" loCatId="icon" qsTypeId="urn:microsoft.com/office/officeart/2005/8/quickstyle/simple1" qsCatId="simple" csTypeId="urn:microsoft.com/office/officeart/2005/8/colors/accent6_1" csCatId="accent6" phldr="1"/>
      <dgm:spPr/>
      <dgm:t>
        <a:bodyPr/>
        <a:lstStyle/>
        <a:p>
          <a:endParaRPr lang="en-US"/>
        </a:p>
      </dgm:t>
    </dgm:pt>
    <dgm:pt modelId="{22D4C79E-99EF-43D7-B58E-CB3779F08FE0}">
      <dgm:prSet/>
      <dgm:spPr/>
      <dgm:t>
        <a:bodyPr/>
        <a:lstStyle/>
        <a:p>
          <a:pPr>
            <a:lnSpc>
              <a:spcPct val="100000"/>
            </a:lnSpc>
          </a:pPr>
          <a:r>
            <a:rPr lang="es-ES" b="1"/>
            <a:t>Todos los centros</a:t>
          </a:r>
          <a:r>
            <a:rPr lang="es-ES"/>
            <a:t>: Diseño de las evaluaciones de desempeño, .</a:t>
          </a:r>
          <a:endParaRPr lang="en-US"/>
        </a:p>
      </dgm:t>
    </dgm:pt>
    <dgm:pt modelId="{E29F146B-CC9E-4144-9700-FDD2DBB0F1BC}" type="parTrans" cxnId="{6E8EC209-41C4-46DF-AC25-DCAC0B8D4AD5}">
      <dgm:prSet/>
      <dgm:spPr/>
      <dgm:t>
        <a:bodyPr/>
        <a:lstStyle/>
        <a:p>
          <a:endParaRPr lang="en-US">
            <a:solidFill>
              <a:schemeClr val="bg1"/>
            </a:solidFill>
          </a:endParaRPr>
        </a:p>
      </dgm:t>
    </dgm:pt>
    <dgm:pt modelId="{1AAEB080-D51F-4C16-8688-F2B9295D5660}" type="sibTrans" cxnId="{6E8EC209-41C4-46DF-AC25-DCAC0B8D4AD5}">
      <dgm:prSet/>
      <dgm:spPr/>
      <dgm:t>
        <a:bodyPr/>
        <a:lstStyle/>
        <a:p>
          <a:endParaRPr lang="en-US">
            <a:solidFill>
              <a:schemeClr val="bg1"/>
            </a:solidFill>
          </a:endParaRPr>
        </a:p>
      </dgm:t>
    </dgm:pt>
    <dgm:pt modelId="{8C23F3E4-2B9C-44F2-AFF0-7E2BDFD14AB0}">
      <dgm:prSet custT="1"/>
      <dgm:spPr/>
      <dgm:t>
        <a:bodyPr/>
        <a:lstStyle/>
        <a:p>
          <a:pPr rtl="0">
            <a:lnSpc>
              <a:spcPct val="100000"/>
            </a:lnSpc>
          </a:pPr>
          <a:r>
            <a:rPr lang="es-ES" sz="1200" b="1" dirty="0"/>
            <a:t>CAD Vareia y La Sierra</a:t>
          </a:r>
          <a:r>
            <a:rPr lang="es-ES" sz="1200" dirty="0"/>
            <a:t>: Revisión del modelo PIA y añadir necesidades familiares;  mapeo y </a:t>
          </a:r>
          <a:r>
            <a:rPr lang="es-ES" sz="1200" dirty="0">
              <a:latin typeface="Aptos Display" panose="02110004020202020204"/>
            </a:rPr>
            <a:t>elaboración del listado</a:t>
          </a:r>
          <a:r>
            <a:rPr lang="es-ES" sz="1200" dirty="0"/>
            <a:t> de colectivos sociales de referencia para colaborar; implantación de cartas de derechos</a:t>
          </a:r>
          <a:r>
            <a:rPr lang="es-ES" sz="1200" dirty="0">
              <a:latin typeface="Aptos Display" panose="02110004020202020204"/>
            </a:rPr>
            <a:t> (2 en CAD Vareia y 2 en CAD La Sierra).</a:t>
          </a:r>
          <a:endParaRPr lang="en-US" sz="1200" dirty="0"/>
        </a:p>
      </dgm:t>
    </dgm:pt>
    <dgm:pt modelId="{3C66E2A5-CCA4-4CE2-8C4B-11461EC49D7F}" type="parTrans" cxnId="{6EBE552B-E13C-4A30-8F2F-3E32AD2462A4}">
      <dgm:prSet/>
      <dgm:spPr/>
      <dgm:t>
        <a:bodyPr/>
        <a:lstStyle/>
        <a:p>
          <a:endParaRPr lang="en-US">
            <a:solidFill>
              <a:schemeClr val="bg1"/>
            </a:solidFill>
          </a:endParaRPr>
        </a:p>
      </dgm:t>
    </dgm:pt>
    <dgm:pt modelId="{6C3B294F-EB7C-44A4-AB6F-75F60069B090}" type="sibTrans" cxnId="{6EBE552B-E13C-4A30-8F2F-3E32AD2462A4}">
      <dgm:prSet/>
      <dgm:spPr/>
      <dgm:t>
        <a:bodyPr/>
        <a:lstStyle/>
        <a:p>
          <a:endParaRPr lang="en-US">
            <a:solidFill>
              <a:schemeClr val="bg1"/>
            </a:solidFill>
          </a:endParaRPr>
        </a:p>
      </dgm:t>
    </dgm:pt>
    <dgm:pt modelId="{C192935E-3C8A-40B8-BD3C-CF5B5C10BFAD}">
      <dgm:prSet custT="1"/>
      <dgm:spPr/>
      <dgm:t>
        <a:bodyPr/>
        <a:lstStyle/>
        <a:p>
          <a:pPr>
            <a:lnSpc>
              <a:spcPct val="100000"/>
            </a:lnSpc>
          </a:pPr>
          <a:r>
            <a:rPr lang="es-ES" sz="1200" b="1"/>
            <a:t>Área de Vivienda</a:t>
          </a:r>
          <a:r>
            <a:rPr lang="es-ES" sz="1200"/>
            <a:t>: </a:t>
          </a:r>
          <a:r>
            <a:rPr lang="es-ES" sz="1200">
              <a:latin typeface="Aptos Display" panose="02110004020202020204"/>
            </a:rPr>
            <a:t>Se mejora la oferta de actividades en comunidad tras las sugerencias recogidas en las asambleas mensuales de usuarios (6 usuarios inician una nueva actividad en comunidad).</a:t>
          </a:r>
          <a:r>
            <a:rPr lang="es-ES" sz="1200"/>
            <a:t> </a:t>
          </a:r>
          <a:r>
            <a:rPr lang="es-ES" sz="1200">
              <a:latin typeface="Aptos Display" panose="02110004020202020204"/>
            </a:rPr>
            <a:t>Se facilita la coordinación entre familias tras los Comités de Centro. </a:t>
          </a:r>
          <a:endParaRPr lang="es-ES" sz="1200"/>
        </a:p>
      </dgm:t>
    </dgm:pt>
    <dgm:pt modelId="{8F295F4F-C732-4E4B-990B-602DC9711628}" type="parTrans" cxnId="{66F053E6-8DA8-401D-BB13-41CE8F896FA9}">
      <dgm:prSet/>
      <dgm:spPr/>
      <dgm:t>
        <a:bodyPr/>
        <a:lstStyle/>
        <a:p>
          <a:endParaRPr lang="en-US">
            <a:solidFill>
              <a:schemeClr val="bg1"/>
            </a:solidFill>
          </a:endParaRPr>
        </a:p>
      </dgm:t>
    </dgm:pt>
    <dgm:pt modelId="{8839A0FC-2752-407B-B42F-69B1DF55A602}" type="sibTrans" cxnId="{66F053E6-8DA8-401D-BB13-41CE8F896FA9}">
      <dgm:prSet/>
      <dgm:spPr/>
      <dgm:t>
        <a:bodyPr/>
        <a:lstStyle/>
        <a:p>
          <a:endParaRPr lang="en-US">
            <a:solidFill>
              <a:schemeClr val="bg1"/>
            </a:solidFill>
          </a:endParaRPr>
        </a:p>
      </dgm:t>
    </dgm:pt>
    <dgm:pt modelId="{E58CB203-943B-405B-ACE5-EE328372B5C6}">
      <dgm:prSet custT="1"/>
      <dgm:spPr/>
      <dgm:t>
        <a:bodyPr/>
        <a:lstStyle/>
        <a:p>
          <a:pPr>
            <a:lnSpc>
              <a:spcPct val="100000"/>
            </a:lnSpc>
          </a:pPr>
          <a:r>
            <a:rPr lang="es-ES" sz="1200" b="1" dirty="0">
              <a:solidFill>
                <a:schemeClr val="tx1"/>
              </a:solidFill>
            </a:rPr>
            <a:t>CEE</a:t>
          </a:r>
          <a:r>
            <a:rPr lang="es-ES" sz="1200" dirty="0">
              <a:solidFill>
                <a:schemeClr val="tx1"/>
              </a:solidFill>
            </a:rPr>
            <a:t>: Constitución de comité de centro; implantación del análisis de costes por área y facturación por cliente; Estudio de la evolución de precios. Mejora del diseño de la herramienta de evaluación de la producción por empleado.</a:t>
          </a:r>
          <a:endParaRPr lang="en-US" sz="1200" dirty="0">
            <a:solidFill>
              <a:schemeClr val="tx1"/>
            </a:solidFill>
          </a:endParaRPr>
        </a:p>
      </dgm:t>
    </dgm:pt>
    <dgm:pt modelId="{551D9B8E-7BAB-4623-84E9-630D53D4786D}" type="parTrans" cxnId="{8A6CEE67-8FE0-4269-BEDF-80B94AF072B1}">
      <dgm:prSet/>
      <dgm:spPr/>
      <dgm:t>
        <a:bodyPr/>
        <a:lstStyle/>
        <a:p>
          <a:endParaRPr lang="en-US">
            <a:solidFill>
              <a:schemeClr val="bg1"/>
            </a:solidFill>
          </a:endParaRPr>
        </a:p>
      </dgm:t>
    </dgm:pt>
    <dgm:pt modelId="{3B1AA81A-7A98-4C72-A031-B1275E595C1D}" type="sibTrans" cxnId="{8A6CEE67-8FE0-4269-BEDF-80B94AF072B1}">
      <dgm:prSet/>
      <dgm:spPr/>
      <dgm:t>
        <a:bodyPr/>
        <a:lstStyle/>
        <a:p>
          <a:endParaRPr lang="en-US">
            <a:solidFill>
              <a:schemeClr val="bg1"/>
            </a:solidFill>
          </a:endParaRPr>
        </a:p>
      </dgm:t>
    </dgm:pt>
    <dgm:pt modelId="{D5AF90F1-AD50-4A83-891D-050C89FCDEF2}">
      <dgm:prSet/>
      <dgm:spPr/>
      <dgm:t>
        <a:bodyPr/>
        <a:lstStyle/>
        <a:p>
          <a:pPr>
            <a:lnSpc>
              <a:spcPct val="100000"/>
            </a:lnSpc>
          </a:pPr>
          <a:r>
            <a:rPr lang="es-ES" b="1"/>
            <a:t>Área asociativa</a:t>
          </a:r>
          <a:r>
            <a:rPr lang="es-ES"/>
            <a:t>: Adaptación de informaciones a Lectura Fácil.</a:t>
          </a:r>
          <a:endParaRPr lang="en-US"/>
        </a:p>
      </dgm:t>
    </dgm:pt>
    <dgm:pt modelId="{9C01C252-CD0C-49AE-B4FD-7A65D8637041}" type="parTrans" cxnId="{AE061131-74BB-45A3-A1E6-12DC7F59A567}">
      <dgm:prSet/>
      <dgm:spPr/>
      <dgm:t>
        <a:bodyPr/>
        <a:lstStyle/>
        <a:p>
          <a:endParaRPr lang="en-US">
            <a:solidFill>
              <a:schemeClr val="bg1"/>
            </a:solidFill>
          </a:endParaRPr>
        </a:p>
      </dgm:t>
    </dgm:pt>
    <dgm:pt modelId="{5F3AAB29-809D-4BB7-B383-EE1C5A12AA18}" type="sibTrans" cxnId="{AE061131-74BB-45A3-A1E6-12DC7F59A567}">
      <dgm:prSet/>
      <dgm:spPr/>
      <dgm:t>
        <a:bodyPr/>
        <a:lstStyle/>
        <a:p>
          <a:endParaRPr lang="en-US">
            <a:solidFill>
              <a:schemeClr val="bg1"/>
            </a:solidFill>
          </a:endParaRPr>
        </a:p>
      </dgm:t>
    </dgm:pt>
    <dgm:pt modelId="{7C40F595-A9DE-4D7A-9818-BC97B4BC9148}">
      <dgm:prSet custT="1"/>
      <dgm:spPr/>
      <dgm:t>
        <a:bodyPr/>
        <a:lstStyle/>
        <a:p>
          <a:pPr>
            <a:lnSpc>
              <a:spcPct val="100000"/>
            </a:lnSpc>
          </a:pPr>
          <a:r>
            <a:rPr lang="es-ES" sz="1200" b="1" dirty="0">
              <a:solidFill>
                <a:schemeClr val="tx1"/>
              </a:solidFill>
            </a:rPr>
            <a:t>Entidad</a:t>
          </a:r>
          <a:r>
            <a:rPr lang="es-ES" sz="1200" dirty="0">
              <a:solidFill>
                <a:schemeClr val="tx1"/>
              </a:solidFill>
            </a:rPr>
            <a:t>: Análisis y diseño del proyecto de mejora del CRM, constituida la patronal de centros de atención a la discapacidad, y rediseño del Manual de acogida  e inicio de implantación de esta formación inicial al nuevo personal.</a:t>
          </a:r>
          <a:endParaRPr lang="en-US" sz="1200" dirty="0">
            <a:solidFill>
              <a:schemeClr val="tx1"/>
            </a:solidFill>
          </a:endParaRPr>
        </a:p>
      </dgm:t>
    </dgm:pt>
    <dgm:pt modelId="{22CDD765-9620-48B6-836E-DB3EB70228E6}" type="parTrans" cxnId="{DFD44EF4-630C-4371-8C74-719AC875AEF8}">
      <dgm:prSet/>
      <dgm:spPr/>
      <dgm:t>
        <a:bodyPr/>
        <a:lstStyle/>
        <a:p>
          <a:endParaRPr lang="en-US">
            <a:solidFill>
              <a:schemeClr val="bg1"/>
            </a:solidFill>
          </a:endParaRPr>
        </a:p>
      </dgm:t>
    </dgm:pt>
    <dgm:pt modelId="{ACBE7D8F-BAB0-4157-BEB3-3E0C92B39AA3}" type="sibTrans" cxnId="{DFD44EF4-630C-4371-8C74-719AC875AEF8}">
      <dgm:prSet/>
      <dgm:spPr/>
      <dgm:t>
        <a:bodyPr/>
        <a:lstStyle/>
        <a:p>
          <a:endParaRPr lang="en-US">
            <a:solidFill>
              <a:schemeClr val="bg1"/>
            </a:solidFill>
          </a:endParaRPr>
        </a:p>
      </dgm:t>
    </dgm:pt>
    <dgm:pt modelId="{456E8027-32A6-432F-AE32-BA6302B4077F}" type="pres">
      <dgm:prSet presAssocID="{FAFCF52B-EC91-467C-B278-A169230C9BD2}" presName="root" presStyleCnt="0">
        <dgm:presLayoutVars>
          <dgm:dir/>
          <dgm:resizeHandles val="exact"/>
        </dgm:presLayoutVars>
      </dgm:prSet>
      <dgm:spPr/>
    </dgm:pt>
    <dgm:pt modelId="{A2341126-3312-4552-BEB7-D91269C6D105}" type="pres">
      <dgm:prSet presAssocID="{22D4C79E-99EF-43D7-B58E-CB3779F08FE0}" presName="compNode" presStyleCnt="0"/>
      <dgm:spPr/>
    </dgm:pt>
    <dgm:pt modelId="{9DD2F365-7A3F-48C9-9845-D57F474559A1}" type="pres">
      <dgm:prSet presAssocID="{22D4C79E-99EF-43D7-B58E-CB3779F08FE0}" presName="bgRect" presStyleLbl="bgShp" presStyleIdx="0" presStyleCnt="6"/>
      <dgm:spPr>
        <a:solidFill>
          <a:srgbClr val="92D050"/>
        </a:solidFill>
      </dgm:spPr>
    </dgm:pt>
    <dgm:pt modelId="{E4D23150-19DD-40C4-9E65-5F663A4F3461}" type="pres">
      <dgm:prSet presAssocID="{22D4C79E-99EF-43D7-B58E-CB3779F08FE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stadísticas"/>
        </a:ext>
      </dgm:extLst>
    </dgm:pt>
    <dgm:pt modelId="{B29082A3-00D7-4B52-8601-7D98F3C42F06}" type="pres">
      <dgm:prSet presAssocID="{22D4C79E-99EF-43D7-B58E-CB3779F08FE0}" presName="spaceRect" presStyleCnt="0"/>
      <dgm:spPr/>
    </dgm:pt>
    <dgm:pt modelId="{D7820B79-CE43-4C48-A72E-25E141935754}" type="pres">
      <dgm:prSet presAssocID="{22D4C79E-99EF-43D7-B58E-CB3779F08FE0}" presName="parTx" presStyleLbl="revTx" presStyleIdx="0" presStyleCnt="6" custLinFactNeighborX="-806" custLinFactNeighborY="-20434">
        <dgm:presLayoutVars>
          <dgm:chMax val="0"/>
          <dgm:chPref val="0"/>
        </dgm:presLayoutVars>
      </dgm:prSet>
      <dgm:spPr/>
    </dgm:pt>
    <dgm:pt modelId="{C51394DD-ED4C-4D3D-8221-17B5389B058B}" type="pres">
      <dgm:prSet presAssocID="{1AAEB080-D51F-4C16-8688-F2B9295D5660}" presName="sibTrans" presStyleCnt="0"/>
      <dgm:spPr/>
    </dgm:pt>
    <dgm:pt modelId="{6D571814-3A58-4524-9B85-BF261C8A49E3}" type="pres">
      <dgm:prSet presAssocID="{8C23F3E4-2B9C-44F2-AFF0-7E2BDFD14AB0}" presName="compNode" presStyleCnt="0"/>
      <dgm:spPr/>
    </dgm:pt>
    <dgm:pt modelId="{30A94CB8-B13E-46CC-9518-A23E7A8A12DF}" type="pres">
      <dgm:prSet presAssocID="{8C23F3E4-2B9C-44F2-AFF0-7E2BDFD14AB0}" presName="bgRect" presStyleLbl="bgShp" presStyleIdx="1" presStyleCnt="6" custScaleY="214157"/>
      <dgm:spPr>
        <a:solidFill>
          <a:srgbClr val="92D050"/>
        </a:solidFill>
      </dgm:spPr>
    </dgm:pt>
    <dgm:pt modelId="{E3804638-A174-46D1-B1D1-95F75B411FEC}" type="pres">
      <dgm:prSet presAssocID="{8C23F3E4-2B9C-44F2-AFF0-7E2BDFD14AB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upo"/>
        </a:ext>
      </dgm:extLst>
    </dgm:pt>
    <dgm:pt modelId="{B2E48DD1-2097-4BE2-87E5-7021BB7DE547}" type="pres">
      <dgm:prSet presAssocID="{8C23F3E4-2B9C-44F2-AFF0-7E2BDFD14AB0}" presName="spaceRect" presStyleCnt="0"/>
      <dgm:spPr/>
    </dgm:pt>
    <dgm:pt modelId="{CB35195B-C779-4063-8C70-B4ECB412FC84}" type="pres">
      <dgm:prSet presAssocID="{8C23F3E4-2B9C-44F2-AFF0-7E2BDFD14AB0}" presName="parTx" presStyleLbl="revTx" presStyleIdx="1" presStyleCnt="6" custLinFactNeighborX="-806" custLinFactNeighborY="-14985">
        <dgm:presLayoutVars>
          <dgm:chMax val="0"/>
          <dgm:chPref val="0"/>
        </dgm:presLayoutVars>
      </dgm:prSet>
      <dgm:spPr/>
    </dgm:pt>
    <dgm:pt modelId="{789D0FDE-FFA7-4DAC-A4E2-A755A526723F}" type="pres">
      <dgm:prSet presAssocID="{6C3B294F-EB7C-44A4-AB6F-75F60069B090}" presName="sibTrans" presStyleCnt="0"/>
      <dgm:spPr/>
    </dgm:pt>
    <dgm:pt modelId="{5A2196CB-402C-486F-9E83-B149CF98B98A}" type="pres">
      <dgm:prSet presAssocID="{C192935E-3C8A-40B8-BD3C-CF5B5C10BFAD}" presName="compNode" presStyleCnt="0"/>
      <dgm:spPr/>
    </dgm:pt>
    <dgm:pt modelId="{8FC262C0-61DC-42F1-B8B7-29E6D05EE1AD}" type="pres">
      <dgm:prSet presAssocID="{C192935E-3C8A-40B8-BD3C-CF5B5C10BFAD}" presName="bgRect" presStyleLbl="bgShp" presStyleIdx="2" presStyleCnt="6" custScaleY="187223"/>
      <dgm:spPr>
        <a:solidFill>
          <a:srgbClr val="92D050"/>
        </a:solidFill>
      </dgm:spPr>
    </dgm:pt>
    <dgm:pt modelId="{93B70264-F7CB-452F-903E-C008F0C78916}" type="pres">
      <dgm:prSet presAssocID="{C192935E-3C8A-40B8-BD3C-CF5B5C10BFA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944B1AC7-DF36-42FB-AAFA-BDBEFF942DED}" type="pres">
      <dgm:prSet presAssocID="{C192935E-3C8A-40B8-BD3C-CF5B5C10BFAD}" presName="spaceRect" presStyleCnt="0"/>
      <dgm:spPr/>
    </dgm:pt>
    <dgm:pt modelId="{7005A78D-F337-4FB8-8F89-EB51010D3B2A}" type="pres">
      <dgm:prSet presAssocID="{C192935E-3C8A-40B8-BD3C-CF5B5C10BFAD}" presName="parTx" presStyleLbl="revTx" presStyleIdx="2" presStyleCnt="6" custLinFactNeighborX="470" custLinFactNeighborY="-16058">
        <dgm:presLayoutVars>
          <dgm:chMax val="0"/>
          <dgm:chPref val="0"/>
        </dgm:presLayoutVars>
      </dgm:prSet>
      <dgm:spPr/>
    </dgm:pt>
    <dgm:pt modelId="{F11FB38D-BA40-4034-8BBB-2F4038D3957E}" type="pres">
      <dgm:prSet presAssocID="{8839A0FC-2752-407B-B42F-69B1DF55A602}" presName="sibTrans" presStyleCnt="0"/>
      <dgm:spPr/>
    </dgm:pt>
    <dgm:pt modelId="{2C80823B-77A8-4DB6-AB36-5505170ED9DF}" type="pres">
      <dgm:prSet presAssocID="{E58CB203-943B-405B-ACE5-EE328372B5C6}" presName="compNode" presStyleCnt="0"/>
      <dgm:spPr/>
    </dgm:pt>
    <dgm:pt modelId="{5F2C1C7F-DC31-432D-A4F3-9C7DAA396C53}" type="pres">
      <dgm:prSet presAssocID="{E58CB203-943B-405B-ACE5-EE328372B5C6}" presName="bgRect" presStyleLbl="bgShp" presStyleIdx="3" presStyleCnt="6" custScaleY="198124"/>
      <dgm:spPr>
        <a:solidFill>
          <a:srgbClr val="92D050"/>
        </a:solidFill>
      </dgm:spPr>
    </dgm:pt>
    <dgm:pt modelId="{B4CCD2B9-205E-48E2-9CB8-272F6DA85317}" type="pres">
      <dgm:prSet presAssocID="{E58CB203-943B-405B-ACE5-EE328372B5C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unión"/>
        </a:ext>
      </dgm:extLst>
    </dgm:pt>
    <dgm:pt modelId="{F96A2D96-82E3-4A91-913F-4DAF246F958E}" type="pres">
      <dgm:prSet presAssocID="{E58CB203-943B-405B-ACE5-EE328372B5C6}" presName="spaceRect" presStyleCnt="0"/>
      <dgm:spPr/>
    </dgm:pt>
    <dgm:pt modelId="{9C554ABB-566E-4B8B-B1D1-1A5DA07781FC}" type="pres">
      <dgm:prSet presAssocID="{E58CB203-943B-405B-ACE5-EE328372B5C6}" presName="parTx" presStyleLbl="revTx" presStyleIdx="3" presStyleCnt="6" custLinFactNeighborX="1399" custLinFactNeighborY="-21680">
        <dgm:presLayoutVars>
          <dgm:chMax val="0"/>
          <dgm:chPref val="0"/>
        </dgm:presLayoutVars>
      </dgm:prSet>
      <dgm:spPr/>
    </dgm:pt>
    <dgm:pt modelId="{F1CD4935-63F6-4208-BBF1-F1F8D8897B52}" type="pres">
      <dgm:prSet presAssocID="{3B1AA81A-7A98-4C72-A031-B1275E595C1D}" presName="sibTrans" presStyleCnt="0"/>
      <dgm:spPr/>
    </dgm:pt>
    <dgm:pt modelId="{D015E08B-5B94-4BB8-A811-5AE450486F5F}" type="pres">
      <dgm:prSet presAssocID="{D5AF90F1-AD50-4A83-891D-050C89FCDEF2}" presName="compNode" presStyleCnt="0"/>
      <dgm:spPr/>
    </dgm:pt>
    <dgm:pt modelId="{1EA5DB3B-35ED-4111-8B6C-E22FEB9C6B3C}" type="pres">
      <dgm:prSet presAssocID="{D5AF90F1-AD50-4A83-891D-050C89FCDEF2}" presName="bgRect" presStyleLbl="bgShp" presStyleIdx="4" presStyleCnt="6"/>
      <dgm:spPr>
        <a:solidFill>
          <a:srgbClr val="92D050"/>
        </a:solidFill>
      </dgm:spPr>
    </dgm:pt>
    <dgm:pt modelId="{FACC5154-C422-43BA-8813-808D83F0546A}" type="pres">
      <dgm:prSet presAssocID="{D5AF90F1-AD50-4A83-891D-050C89FCDEF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nching Diagram"/>
        </a:ext>
      </dgm:extLst>
    </dgm:pt>
    <dgm:pt modelId="{B8D110BA-B9B0-422B-9AFE-F727A8C3C317}" type="pres">
      <dgm:prSet presAssocID="{D5AF90F1-AD50-4A83-891D-050C89FCDEF2}" presName="spaceRect" presStyleCnt="0"/>
      <dgm:spPr/>
    </dgm:pt>
    <dgm:pt modelId="{9B1D7668-E625-499B-B2F0-997BBA944DDE}" type="pres">
      <dgm:prSet presAssocID="{D5AF90F1-AD50-4A83-891D-050C89FCDEF2}" presName="parTx" presStyleLbl="revTx" presStyleIdx="4" presStyleCnt="6" custLinFactNeighborY="-16399">
        <dgm:presLayoutVars>
          <dgm:chMax val="0"/>
          <dgm:chPref val="0"/>
        </dgm:presLayoutVars>
      </dgm:prSet>
      <dgm:spPr/>
    </dgm:pt>
    <dgm:pt modelId="{D88C28E2-9166-4854-86D0-8116CFC9AB5A}" type="pres">
      <dgm:prSet presAssocID="{5F3AAB29-809D-4BB7-B383-EE1C5A12AA18}" presName="sibTrans" presStyleCnt="0"/>
      <dgm:spPr/>
    </dgm:pt>
    <dgm:pt modelId="{F94DD3D8-EE00-478F-9138-2626182A238D}" type="pres">
      <dgm:prSet presAssocID="{7C40F595-A9DE-4D7A-9818-BC97B4BC9148}" presName="compNode" presStyleCnt="0"/>
      <dgm:spPr/>
    </dgm:pt>
    <dgm:pt modelId="{FF4E3265-85CB-4440-9508-89B075D92C2F}" type="pres">
      <dgm:prSet presAssocID="{7C40F595-A9DE-4D7A-9818-BC97B4BC9148}" presName="bgRect" presStyleLbl="bgShp" presStyleIdx="5" presStyleCnt="6" custScaleY="179902"/>
      <dgm:spPr>
        <a:solidFill>
          <a:srgbClr val="92D050"/>
        </a:solidFill>
      </dgm:spPr>
    </dgm:pt>
    <dgm:pt modelId="{E686830C-E6B9-4E58-B839-DA46F9D9200F}" type="pres">
      <dgm:prSet presAssocID="{7C40F595-A9DE-4D7A-9818-BC97B4BC914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Arrow Circle"/>
        </a:ext>
      </dgm:extLst>
    </dgm:pt>
    <dgm:pt modelId="{F2F73CFE-5186-482E-8533-B17E06374D6A}" type="pres">
      <dgm:prSet presAssocID="{7C40F595-A9DE-4D7A-9818-BC97B4BC9148}" presName="spaceRect" presStyleCnt="0"/>
      <dgm:spPr/>
    </dgm:pt>
    <dgm:pt modelId="{0A3199D6-6E02-4E22-AD6D-0CC8674E48C4}" type="pres">
      <dgm:prSet presAssocID="{7C40F595-A9DE-4D7A-9818-BC97B4BC9148}" presName="parTx" presStyleLbl="revTx" presStyleIdx="5" presStyleCnt="6" custLinFactNeighborX="168" custLinFactNeighborY="-19381">
        <dgm:presLayoutVars>
          <dgm:chMax val="0"/>
          <dgm:chPref val="0"/>
        </dgm:presLayoutVars>
      </dgm:prSet>
      <dgm:spPr/>
    </dgm:pt>
  </dgm:ptLst>
  <dgm:cxnLst>
    <dgm:cxn modelId="{24993904-6BFC-4156-8BC6-763A2E8460DE}" type="presOf" srcId="{22D4C79E-99EF-43D7-B58E-CB3779F08FE0}" destId="{D7820B79-CE43-4C48-A72E-25E141935754}" srcOrd="0" destOrd="0" presId="urn:microsoft.com/office/officeart/2018/2/layout/IconVerticalSolidList"/>
    <dgm:cxn modelId="{6E8EC209-41C4-46DF-AC25-DCAC0B8D4AD5}" srcId="{FAFCF52B-EC91-467C-B278-A169230C9BD2}" destId="{22D4C79E-99EF-43D7-B58E-CB3779F08FE0}" srcOrd="0" destOrd="0" parTransId="{E29F146B-CC9E-4144-9700-FDD2DBB0F1BC}" sibTransId="{1AAEB080-D51F-4C16-8688-F2B9295D5660}"/>
    <dgm:cxn modelId="{BF41040F-B8A5-4B37-B141-4CDF261B2F8A}" type="presOf" srcId="{E58CB203-943B-405B-ACE5-EE328372B5C6}" destId="{9C554ABB-566E-4B8B-B1D1-1A5DA07781FC}" srcOrd="0" destOrd="0" presId="urn:microsoft.com/office/officeart/2018/2/layout/IconVerticalSolidList"/>
    <dgm:cxn modelId="{CC74B621-96BE-4CA8-B26D-A1EBAD8E39AA}" type="presOf" srcId="{D5AF90F1-AD50-4A83-891D-050C89FCDEF2}" destId="{9B1D7668-E625-499B-B2F0-997BBA944DDE}" srcOrd="0" destOrd="0" presId="urn:microsoft.com/office/officeart/2018/2/layout/IconVerticalSolidList"/>
    <dgm:cxn modelId="{6EBE552B-E13C-4A30-8F2F-3E32AD2462A4}" srcId="{FAFCF52B-EC91-467C-B278-A169230C9BD2}" destId="{8C23F3E4-2B9C-44F2-AFF0-7E2BDFD14AB0}" srcOrd="1" destOrd="0" parTransId="{3C66E2A5-CCA4-4CE2-8C4B-11461EC49D7F}" sibTransId="{6C3B294F-EB7C-44A4-AB6F-75F60069B090}"/>
    <dgm:cxn modelId="{065D5E2D-22FA-41A9-A73C-72246AB79945}" type="presOf" srcId="{8C23F3E4-2B9C-44F2-AFF0-7E2BDFD14AB0}" destId="{CB35195B-C779-4063-8C70-B4ECB412FC84}" srcOrd="0" destOrd="0" presId="urn:microsoft.com/office/officeart/2018/2/layout/IconVerticalSolidList"/>
    <dgm:cxn modelId="{AE061131-74BB-45A3-A1E6-12DC7F59A567}" srcId="{FAFCF52B-EC91-467C-B278-A169230C9BD2}" destId="{D5AF90F1-AD50-4A83-891D-050C89FCDEF2}" srcOrd="4" destOrd="0" parTransId="{9C01C252-CD0C-49AE-B4FD-7A65D8637041}" sibTransId="{5F3AAB29-809D-4BB7-B383-EE1C5A12AA18}"/>
    <dgm:cxn modelId="{81089E61-0D7F-482F-96FF-3CA55B92664B}" type="presOf" srcId="{C192935E-3C8A-40B8-BD3C-CF5B5C10BFAD}" destId="{7005A78D-F337-4FB8-8F89-EB51010D3B2A}" srcOrd="0" destOrd="0" presId="urn:microsoft.com/office/officeart/2018/2/layout/IconVerticalSolidList"/>
    <dgm:cxn modelId="{8A6CEE67-8FE0-4269-BEDF-80B94AF072B1}" srcId="{FAFCF52B-EC91-467C-B278-A169230C9BD2}" destId="{E58CB203-943B-405B-ACE5-EE328372B5C6}" srcOrd="3" destOrd="0" parTransId="{551D9B8E-7BAB-4623-84E9-630D53D4786D}" sibTransId="{3B1AA81A-7A98-4C72-A031-B1275E595C1D}"/>
    <dgm:cxn modelId="{B9C5D459-633C-4DCC-A5F9-0CB4D3384000}" type="presOf" srcId="{7C40F595-A9DE-4D7A-9818-BC97B4BC9148}" destId="{0A3199D6-6E02-4E22-AD6D-0CC8674E48C4}" srcOrd="0" destOrd="0" presId="urn:microsoft.com/office/officeart/2018/2/layout/IconVerticalSolidList"/>
    <dgm:cxn modelId="{00A6AD7B-75DD-4DA6-BA12-EFC3FED717DA}" type="presOf" srcId="{FAFCF52B-EC91-467C-B278-A169230C9BD2}" destId="{456E8027-32A6-432F-AE32-BA6302B4077F}" srcOrd="0" destOrd="0" presId="urn:microsoft.com/office/officeart/2018/2/layout/IconVerticalSolidList"/>
    <dgm:cxn modelId="{66F053E6-8DA8-401D-BB13-41CE8F896FA9}" srcId="{FAFCF52B-EC91-467C-B278-A169230C9BD2}" destId="{C192935E-3C8A-40B8-BD3C-CF5B5C10BFAD}" srcOrd="2" destOrd="0" parTransId="{8F295F4F-C732-4E4B-990B-602DC9711628}" sibTransId="{8839A0FC-2752-407B-B42F-69B1DF55A602}"/>
    <dgm:cxn modelId="{DFD44EF4-630C-4371-8C74-719AC875AEF8}" srcId="{FAFCF52B-EC91-467C-B278-A169230C9BD2}" destId="{7C40F595-A9DE-4D7A-9818-BC97B4BC9148}" srcOrd="5" destOrd="0" parTransId="{22CDD765-9620-48B6-836E-DB3EB70228E6}" sibTransId="{ACBE7D8F-BAB0-4157-BEB3-3E0C92B39AA3}"/>
    <dgm:cxn modelId="{73A0F0CE-85BD-448A-B544-4EFDB7467691}" type="presParOf" srcId="{456E8027-32A6-432F-AE32-BA6302B4077F}" destId="{A2341126-3312-4552-BEB7-D91269C6D105}" srcOrd="0" destOrd="0" presId="urn:microsoft.com/office/officeart/2018/2/layout/IconVerticalSolidList"/>
    <dgm:cxn modelId="{9C10D428-84E6-4578-8E45-F80536D02135}" type="presParOf" srcId="{A2341126-3312-4552-BEB7-D91269C6D105}" destId="{9DD2F365-7A3F-48C9-9845-D57F474559A1}" srcOrd="0" destOrd="0" presId="urn:microsoft.com/office/officeart/2018/2/layout/IconVerticalSolidList"/>
    <dgm:cxn modelId="{71A2E2B4-7652-41AA-8197-DD9DE566A85F}" type="presParOf" srcId="{A2341126-3312-4552-BEB7-D91269C6D105}" destId="{E4D23150-19DD-40C4-9E65-5F663A4F3461}" srcOrd="1" destOrd="0" presId="urn:microsoft.com/office/officeart/2018/2/layout/IconVerticalSolidList"/>
    <dgm:cxn modelId="{423C66E0-CB8F-4627-868C-69D70ABB165F}" type="presParOf" srcId="{A2341126-3312-4552-BEB7-D91269C6D105}" destId="{B29082A3-00D7-4B52-8601-7D98F3C42F06}" srcOrd="2" destOrd="0" presId="urn:microsoft.com/office/officeart/2018/2/layout/IconVerticalSolidList"/>
    <dgm:cxn modelId="{DE986D74-9CBF-47E2-ADFE-A7A9729B035B}" type="presParOf" srcId="{A2341126-3312-4552-BEB7-D91269C6D105}" destId="{D7820B79-CE43-4C48-A72E-25E141935754}" srcOrd="3" destOrd="0" presId="urn:microsoft.com/office/officeart/2018/2/layout/IconVerticalSolidList"/>
    <dgm:cxn modelId="{65E64E03-6557-4BA4-ADD2-A830E94B8C5A}" type="presParOf" srcId="{456E8027-32A6-432F-AE32-BA6302B4077F}" destId="{C51394DD-ED4C-4D3D-8221-17B5389B058B}" srcOrd="1" destOrd="0" presId="urn:microsoft.com/office/officeart/2018/2/layout/IconVerticalSolidList"/>
    <dgm:cxn modelId="{28920DF3-77DF-4FEC-AA28-24FC41110577}" type="presParOf" srcId="{456E8027-32A6-432F-AE32-BA6302B4077F}" destId="{6D571814-3A58-4524-9B85-BF261C8A49E3}" srcOrd="2" destOrd="0" presId="urn:microsoft.com/office/officeart/2018/2/layout/IconVerticalSolidList"/>
    <dgm:cxn modelId="{448DD7AD-ECB4-4C79-B8B3-83929EFBBBC6}" type="presParOf" srcId="{6D571814-3A58-4524-9B85-BF261C8A49E3}" destId="{30A94CB8-B13E-46CC-9518-A23E7A8A12DF}" srcOrd="0" destOrd="0" presId="urn:microsoft.com/office/officeart/2018/2/layout/IconVerticalSolidList"/>
    <dgm:cxn modelId="{33B40818-4906-4A96-9A8D-04DC3C992EF6}" type="presParOf" srcId="{6D571814-3A58-4524-9B85-BF261C8A49E3}" destId="{E3804638-A174-46D1-B1D1-95F75B411FEC}" srcOrd="1" destOrd="0" presId="urn:microsoft.com/office/officeart/2018/2/layout/IconVerticalSolidList"/>
    <dgm:cxn modelId="{C7A19D2D-CEF3-4E1E-B4D8-27BE7CA435CA}" type="presParOf" srcId="{6D571814-3A58-4524-9B85-BF261C8A49E3}" destId="{B2E48DD1-2097-4BE2-87E5-7021BB7DE547}" srcOrd="2" destOrd="0" presId="urn:microsoft.com/office/officeart/2018/2/layout/IconVerticalSolidList"/>
    <dgm:cxn modelId="{A73FB4B4-18AB-4119-A361-33E8C78C0847}" type="presParOf" srcId="{6D571814-3A58-4524-9B85-BF261C8A49E3}" destId="{CB35195B-C779-4063-8C70-B4ECB412FC84}" srcOrd="3" destOrd="0" presId="urn:microsoft.com/office/officeart/2018/2/layout/IconVerticalSolidList"/>
    <dgm:cxn modelId="{74F9D4C7-875A-4265-9543-491E7C274824}" type="presParOf" srcId="{456E8027-32A6-432F-AE32-BA6302B4077F}" destId="{789D0FDE-FFA7-4DAC-A4E2-A755A526723F}" srcOrd="3" destOrd="0" presId="urn:microsoft.com/office/officeart/2018/2/layout/IconVerticalSolidList"/>
    <dgm:cxn modelId="{A4A61DA5-8E47-4F07-A364-60D64B81E3BB}" type="presParOf" srcId="{456E8027-32A6-432F-AE32-BA6302B4077F}" destId="{5A2196CB-402C-486F-9E83-B149CF98B98A}" srcOrd="4" destOrd="0" presId="urn:microsoft.com/office/officeart/2018/2/layout/IconVerticalSolidList"/>
    <dgm:cxn modelId="{C95073FD-0FD9-4056-BB03-E6D31EC9153C}" type="presParOf" srcId="{5A2196CB-402C-486F-9E83-B149CF98B98A}" destId="{8FC262C0-61DC-42F1-B8B7-29E6D05EE1AD}" srcOrd="0" destOrd="0" presId="urn:microsoft.com/office/officeart/2018/2/layout/IconVerticalSolidList"/>
    <dgm:cxn modelId="{98F826EC-BE86-4047-8F23-FD0D0A7E37FD}" type="presParOf" srcId="{5A2196CB-402C-486F-9E83-B149CF98B98A}" destId="{93B70264-F7CB-452F-903E-C008F0C78916}" srcOrd="1" destOrd="0" presId="urn:microsoft.com/office/officeart/2018/2/layout/IconVerticalSolidList"/>
    <dgm:cxn modelId="{53F1BCDB-2D2E-41A5-92E6-1325708F233C}" type="presParOf" srcId="{5A2196CB-402C-486F-9E83-B149CF98B98A}" destId="{944B1AC7-DF36-42FB-AAFA-BDBEFF942DED}" srcOrd="2" destOrd="0" presId="urn:microsoft.com/office/officeart/2018/2/layout/IconVerticalSolidList"/>
    <dgm:cxn modelId="{C4ABC252-FDF5-4EC3-9F8B-0244B73C61A9}" type="presParOf" srcId="{5A2196CB-402C-486F-9E83-B149CF98B98A}" destId="{7005A78D-F337-4FB8-8F89-EB51010D3B2A}" srcOrd="3" destOrd="0" presId="urn:microsoft.com/office/officeart/2018/2/layout/IconVerticalSolidList"/>
    <dgm:cxn modelId="{C96DC92A-B260-4F0C-A256-6E6817D8D333}" type="presParOf" srcId="{456E8027-32A6-432F-AE32-BA6302B4077F}" destId="{F11FB38D-BA40-4034-8BBB-2F4038D3957E}" srcOrd="5" destOrd="0" presId="urn:microsoft.com/office/officeart/2018/2/layout/IconVerticalSolidList"/>
    <dgm:cxn modelId="{5DAB374F-7C8F-49ED-ABB4-92C4847F02ED}" type="presParOf" srcId="{456E8027-32A6-432F-AE32-BA6302B4077F}" destId="{2C80823B-77A8-4DB6-AB36-5505170ED9DF}" srcOrd="6" destOrd="0" presId="urn:microsoft.com/office/officeart/2018/2/layout/IconVerticalSolidList"/>
    <dgm:cxn modelId="{B9CB66F6-A06E-447E-9984-4A4585CB7129}" type="presParOf" srcId="{2C80823B-77A8-4DB6-AB36-5505170ED9DF}" destId="{5F2C1C7F-DC31-432D-A4F3-9C7DAA396C53}" srcOrd="0" destOrd="0" presId="urn:microsoft.com/office/officeart/2018/2/layout/IconVerticalSolidList"/>
    <dgm:cxn modelId="{7C1205FC-2E54-4EFB-A112-65757BA40146}" type="presParOf" srcId="{2C80823B-77A8-4DB6-AB36-5505170ED9DF}" destId="{B4CCD2B9-205E-48E2-9CB8-272F6DA85317}" srcOrd="1" destOrd="0" presId="urn:microsoft.com/office/officeart/2018/2/layout/IconVerticalSolidList"/>
    <dgm:cxn modelId="{CDAD3225-3DA0-4027-B967-B3CD2226DF39}" type="presParOf" srcId="{2C80823B-77A8-4DB6-AB36-5505170ED9DF}" destId="{F96A2D96-82E3-4A91-913F-4DAF246F958E}" srcOrd="2" destOrd="0" presId="urn:microsoft.com/office/officeart/2018/2/layout/IconVerticalSolidList"/>
    <dgm:cxn modelId="{6E4AD0FF-5189-4A44-9D4E-8B2F39737567}" type="presParOf" srcId="{2C80823B-77A8-4DB6-AB36-5505170ED9DF}" destId="{9C554ABB-566E-4B8B-B1D1-1A5DA07781FC}" srcOrd="3" destOrd="0" presId="urn:microsoft.com/office/officeart/2018/2/layout/IconVerticalSolidList"/>
    <dgm:cxn modelId="{FF159A95-4104-4D76-B583-5B17E03218B0}" type="presParOf" srcId="{456E8027-32A6-432F-AE32-BA6302B4077F}" destId="{F1CD4935-63F6-4208-BBF1-F1F8D8897B52}" srcOrd="7" destOrd="0" presId="urn:microsoft.com/office/officeart/2018/2/layout/IconVerticalSolidList"/>
    <dgm:cxn modelId="{6892D0D6-EAF1-4136-8F3F-8A88C69D842A}" type="presParOf" srcId="{456E8027-32A6-432F-AE32-BA6302B4077F}" destId="{D015E08B-5B94-4BB8-A811-5AE450486F5F}" srcOrd="8" destOrd="0" presId="urn:microsoft.com/office/officeart/2018/2/layout/IconVerticalSolidList"/>
    <dgm:cxn modelId="{0557C610-EE62-42D7-99D2-400F221E76B2}" type="presParOf" srcId="{D015E08B-5B94-4BB8-A811-5AE450486F5F}" destId="{1EA5DB3B-35ED-4111-8B6C-E22FEB9C6B3C}" srcOrd="0" destOrd="0" presId="urn:microsoft.com/office/officeart/2018/2/layout/IconVerticalSolidList"/>
    <dgm:cxn modelId="{1FB5EDA3-CC86-4FD9-AFD9-D57ED690319C}" type="presParOf" srcId="{D015E08B-5B94-4BB8-A811-5AE450486F5F}" destId="{FACC5154-C422-43BA-8813-808D83F0546A}" srcOrd="1" destOrd="0" presId="urn:microsoft.com/office/officeart/2018/2/layout/IconVerticalSolidList"/>
    <dgm:cxn modelId="{12CF1E39-C7F5-4AD4-92C2-9992198DEB96}" type="presParOf" srcId="{D015E08B-5B94-4BB8-A811-5AE450486F5F}" destId="{B8D110BA-B9B0-422B-9AFE-F727A8C3C317}" srcOrd="2" destOrd="0" presId="urn:microsoft.com/office/officeart/2018/2/layout/IconVerticalSolidList"/>
    <dgm:cxn modelId="{034BF2B0-4C4B-4846-A166-DC0F2EF11112}" type="presParOf" srcId="{D015E08B-5B94-4BB8-A811-5AE450486F5F}" destId="{9B1D7668-E625-499B-B2F0-997BBA944DDE}" srcOrd="3" destOrd="0" presId="urn:microsoft.com/office/officeart/2018/2/layout/IconVerticalSolidList"/>
    <dgm:cxn modelId="{AFF815A0-B2C6-4756-A05A-9747CE12CB94}" type="presParOf" srcId="{456E8027-32A6-432F-AE32-BA6302B4077F}" destId="{D88C28E2-9166-4854-86D0-8116CFC9AB5A}" srcOrd="9" destOrd="0" presId="urn:microsoft.com/office/officeart/2018/2/layout/IconVerticalSolidList"/>
    <dgm:cxn modelId="{F9408958-9748-4F08-9CB6-07D795442D78}" type="presParOf" srcId="{456E8027-32A6-432F-AE32-BA6302B4077F}" destId="{F94DD3D8-EE00-478F-9138-2626182A238D}" srcOrd="10" destOrd="0" presId="urn:microsoft.com/office/officeart/2018/2/layout/IconVerticalSolidList"/>
    <dgm:cxn modelId="{6291601B-9A23-4728-A8DD-F3E886C0462D}" type="presParOf" srcId="{F94DD3D8-EE00-478F-9138-2626182A238D}" destId="{FF4E3265-85CB-4440-9508-89B075D92C2F}" srcOrd="0" destOrd="0" presId="urn:microsoft.com/office/officeart/2018/2/layout/IconVerticalSolidList"/>
    <dgm:cxn modelId="{FB316961-E8D5-41A2-9608-DE3F383DBEC2}" type="presParOf" srcId="{F94DD3D8-EE00-478F-9138-2626182A238D}" destId="{E686830C-E6B9-4E58-B839-DA46F9D9200F}" srcOrd="1" destOrd="0" presId="urn:microsoft.com/office/officeart/2018/2/layout/IconVerticalSolidList"/>
    <dgm:cxn modelId="{637FF8FF-4BC9-424E-A8C6-FB011D7CFCE1}" type="presParOf" srcId="{F94DD3D8-EE00-478F-9138-2626182A238D}" destId="{F2F73CFE-5186-482E-8533-B17E06374D6A}" srcOrd="2" destOrd="0" presId="urn:microsoft.com/office/officeart/2018/2/layout/IconVerticalSolidList"/>
    <dgm:cxn modelId="{9C43CB31-F928-475C-ACD5-21FD21AD0D60}" type="presParOf" srcId="{F94DD3D8-EE00-478F-9138-2626182A238D}" destId="{0A3199D6-6E02-4E22-AD6D-0CC8674E48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DB9CF-E098-404F-97DC-267339AC3CE2}"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8302A09E-B421-400B-89DD-E684E9371625}">
      <dgm:prSet custT="1"/>
      <dgm:spPr>
        <a:solidFill>
          <a:srgbClr val="92D050"/>
        </a:solidFill>
        <a:ln w="19050" cap="flat" cmpd="sng" algn="ctr">
          <a:noFill/>
          <a:prstDash val="solid"/>
          <a:miter lim="800000"/>
        </a:ln>
        <a:effectLst/>
      </dgm:spPr>
      <dgm:t>
        <a:bodyPr spcFirstLastPara="0" vert="horz" wrap="square" lIns="41910" tIns="41910" rIns="41910" bIns="41910" numCol="1" spcCol="1270" anchor="ctr" anchorCtr="0"/>
        <a:lstStyle/>
        <a:p>
          <a:pPr marL="0" lvl="0" indent="0" algn="l" defTabSz="488950" rtl="0">
            <a:lnSpc>
              <a:spcPct val="90000"/>
            </a:lnSpc>
            <a:spcBef>
              <a:spcPct val="0"/>
            </a:spcBef>
            <a:spcAft>
              <a:spcPct val="35000"/>
            </a:spcAft>
            <a:buNone/>
          </a:pPr>
          <a:r>
            <a:rPr lang="es-ES" sz="1100" b="1" kern="1200">
              <a:solidFill>
                <a:prstClr val="black"/>
              </a:solidFill>
              <a:latin typeface="Aptos" panose="02110004020202020204"/>
              <a:ea typeface="+mn-ea"/>
              <a:cs typeface="+mn-cs"/>
            </a:rPr>
            <a:t>CAD Vareia:</a:t>
          </a:r>
          <a:r>
            <a:rPr lang="es-ES" sz="1100" b="0" kern="1200">
              <a:solidFill>
                <a:prstClr val="black"/>
              </a:solidFill>
              <a:latin typeface="Aptos" panose="02110004020202020204"/>
              <a:ea typeface="+mn-ea"/>
              <a:cs typeface="+mn-cs"/>
            </a:rPr>
            <a:t> 40 acciones de sensibilización con 8 centros educativos; colaboración con Biblioteca Rafael Azcona y otras entidades; encuesta “necesidades de ocio”;</a:t>
          </a:r>
          <a:r>
            <a:rPr lang="es-ES" sz="1100" b="1" kern="1200">
              <a:solidFill>
                <a:prstClr val="black"/>
              </a:solidFill>
              <a:latin typeface="Aptos" panose="02110004020202020204"/>
              <a:ea typeface="+mn-ea"/>
              <a:cs typeface="+mn-cs"/>
            </a:rPr>
            <a:t>  </a:t>
          </a:r>
          <a:endParaRPr lang="en-US" sz="1100" b="1" kern="1200">
            <a:solidFill>
              <a:prstClr val="black"/>
            </a:solidFill>
            <a:latin typeface="Aptos" panose="02110004020202020204"/>
            <a:ea typeface="+mn-ea"/>
            <a:cs typeface="+mn-cs"/>
          </a:endParaRPr>
        </a:p>
      </dgm:t>
    </dgm:pt>
    <dgm:pt modelId="{536221B3-0F6E-4FDA-A7C5-A27A9AFD98DE}" type="parTrans" cxnId="{077ED59C-6DF5-47A9-9180-C5528E2AA9DD}">
      <dgm:prSet/>
      <dgm:spPr/>
      <dgm:t>
        <a:bodyPr/>
        <a:lstStyle/>
        <a:p>
          <a:endParaRPr lang="en-US">
            <a:solidFill>
              <a:schemeClr val="bg1"/>
            </a:solidFill>
          </a:endParaRPr>
        </a:p>
      </dgm:t>
    </dgm:pt>
    <dgm:pt modelId="{6303B9EE-547D-4469-B264-2F2CF855C3A7}" type="sibTrans" cxnId="{077ED59C-6DF5-47A9-9180-C5528E2AA9DD}">
      <dgm:prSet/>
      <dgm:spPr/>
      <dgm:t>
        <a:bodyPr/>
        <a:lstStyle/>
        <a:p>
          <a:endParaRPr lang="en-US">
            <a:solidFill>
              <a:schemeClr val="bg1"/>
            </a:solidFill>
          </a:endParaRPr>
        </a:p>
      </dgm:t>
    </dgm:pt>
    <dgm:pt modelId="{A2E3D89E-069C-4BEA-89AF-F4828D0F20CE}">
      <dgm:prSet custT="1"/>
      <dgm:spPr>
        <a:solidFill>
          <a:srgbClr val="92D050"/>
        </a:solidFill>
        <a:ln w="19050" cap="flat" cmpd="sng" algn="ctr">
          <a:noFill/>
          <a:prstDash val="solid"/>
          <a:miter lim="800000"/>
        </a:ln>
        <a:effectLst/>
      </dgm:spPr>
      <dgm:t>
        <a:bodyPr spcFirstLastPara="0" vert="horz" wrap="square" lIns="41910" tIns="41910" rIns="41910" bIns="41910" numCol="1" spcCol="1270" anchor="ctr" anchorCtr="0"/>
        <a:lstStyle/>
        <a:p>
          <a:pPr rtl="0"/>
          <a:r>
            <a:rPr lang="es-ES" sz="1100" b="1" kern="1200" dirty="0">
              <a:solidFill>
                <a:schemeClr val="tx1"/>
              </a:solidFill>
            </a:rPr>
            <a:t>CAD La Sierra</a:t>
          </a:r>
          <a:r>
            <a:rPr lang="es-ES" sz="1100" kern="1200" dirty="0">
              <a:solidFill>
                <a:schemeClr val="tx1"/>
              </a:solidFill>
            </a:rPr>
            <a:t>: </a:t>
          </a:r>
          <a:r>
            <a:rPr lang="es-ES" sz="1100" kern="1200" dirty="0">
              <a:solidFill>
                <a:schemeClr val="tx1"/>
              </a:solidFill>
              <a:latin typeface="Aptos Display" panose="02110004020202020204"/>
            </a:rPr>
            <a:t>3 Nuevas alianzas </a:t>
          </a:r>
          <a:r>
            <a:rPr lang="es-ES" sz="1100" kern="1200" dirty="0" err="1">
              <a:solidFill>
                <a:schemeClr val="tx1"/>
              </a:solidFill>
              <a:latin typeface="Aptos Display" panose="02110004020202020204"/>
            </a:rPr>
            <a:t>Alianzas</a:t>
          </a:r>
          <a:r>
            <a:rPr lang="es-ES" sz="1100" kern="1200" dirty="0">
              <a:solidFill>
                <a:schemeClr val="tx1"/>
              </a:solidFill>
            </a:rPr>
            <a:t> con Amnistía Internacional, CNTA, IES </a:t>
          </a:r>
          <a:r>
            <a:rPr lang="es-ES" sz="1100" kern="1200" dirty="0" err="1">
              <a:solidFill>
                <a:schemeClr val="tx1"/>
              </a:solidFill>
            </a:rPr>
            <a:t>Cosio</a:t>
          </a:r>
          <a:r>
            <a:rPr lang="es-ES" sz="1100" kern="1200" dirty="0">
              <a:solidFill>
                <a:schemeClr val="tx1"/>
              </a:solidFill>
            </a:rPr>
            <a:t>; participación en actos sociales de ayuntamientos y otras entidades para visibilizar al colectivo; evaluación </a:t>
          </a:r>
          <a:r>
            <a:rPr lang="es-ES" sz="1100" kern="1200" dirty="0">
              <a:solidFill>
                <a:schemeClr val="tx1"/>
              </a:solidFill>
              <a:latin typeface="Aptos Display" panose="02110004020202020204"/>
            </a:rPr>
            <a:t>al 100% de personas </a:t>
          </a:r>
          <a:r>
            <a:rPr lang="es-ES" sz="1200" b="0" kern="1200" dirty="0">
              <a:solidFill>
                <a:schemeClr val="tx1"/>
              </a:solidFill>
              <a:latin typeface="Aptos" panose="02110004020202020204"/>
              <a:ea typeface="+mn-ea"/>
              <a:cs typeface="+mn-cs"/>
            </a:rPr>
            <a:t>usuarias</a:t>
          </a:r>
          <a:r>
            <a:rPr lang="es-ES" sz="1100" kern="1200" dirty="0">
              <a:solidFill>
                <a:schemeClr val="tx1"/>
              </a:solidFill>
              <a:latin typeface="Aptos Display" panose="02110004020202020204"/>
            </a:rPr>
            <a:t> en proceso de envejecimiento</a:t>
          </a:r>
          <a:r>
            <a:rPr lang="es-ES" sz="1100" kern="1200" dirty="0">
              <a:solidFill>
                <a:schemeClr val="tx1"/>
              </a:solidFill>
            </a:rPr>
            <a:t> </a:t>
          </a:r>
          <a:r>
            <a:rPr lang="es-ES" sz="1100" kern="1200" dirty="0">
              <a:solidFill>
                <a:schemeClr val="tx1"/>
              </a:solidFill>
              <a:latin typeface="Calibri"/>
              <a:ea typeface="Calibri"/>
              <a:cs typeface="Calibri"/>
            </a:rPr>
            <a:t>(35 personas) </a:t>
          </a:r>
          <a:r>
            <a:rPr lang="es-ES" sz="1100" kern="1200" dirty="0">
              <a:solidFill>
                <a:schemeClr val="tx1"/>
              </a:solidFill>
              <a:latin typeface="Aptos Display" panose="02110004020202020204"/>
            </a:rPr>
            <a:t> </a:t>
          </a:r>
          <a:r>
            <a:rPr lang="es-ES" sz="1100" kern="1200" dirty="0">
              <a:solidFill>
                <a:schemeClr val="tx1"/>
              </a:solidFill>
            </a:rPr>
            <a:t>y reuniones con sus familias; </a:t>
          </a:r>
          <a:r>
            <a:rPr lang="es-ES" sz="1100" b="0" kern="1200" dirty="0">
              <a:solidFill>
                <a:schemeClr val="tx1"/>
              </a:solidFill>
              <a:latin typeface="Aptos" panose="02110004020202020204"/>
              <a:ea typeface="+mn-ea"/>
              <a:cs typeface="+mn-cs"/>
            </a:rPr>
            <a:t>desarrollo</a:t>
          </a:r>
          <a:r>
            <a:rPr lang="es-ES" sz="1100" kern="1200" dirty="0">
              <a:solidFill>
                <a:schemeClr val="tx1"/>
              </a:solidFill>
            </a:rPr>
            <a:t> de una unidad de envejecimiento</a:t>
          </a:r>
          <a:r>
            <a:rPr lang="es-ES" sz="1100" kern="1200" dirty="0">
              <a:solidFill>
                <a:schemeClr val="tx1"/>
              </a:solidFill>
              <a:latin typeface="Aptos Display" panose="02110004020202020204"/>
            </a:rPr>
            <a:t> en el centro de día</a:t>
          </a:r>
          <a:r>
            <a:rPr lang="es-ES" sz="1100" kern="1200" dirty="0">
              <a:solidFill>
                <a:schemeClr val="tx1"/>
              </a:solidFill>
            </a:rPr>
            <a:t>.</a:t>
          </a:r>
          <a:endParaRPr lang="en-US" sz="1100" kern="1200" dirty="0">
            <a:solidFill>
              <a:schemeClr val="tx1"/>
            </a:solidFill>
          </a:endParaRPr>
        </a:p>
      </dgm:t>
    </dgm:pt>
    <dgm:pt modelId="{1E97A3E0-DE67-4561-91C4-EB9EF9842B02}" type="parTrans" cxnId="{C541EF4F-F05B-4F48-BBB7-E76A1B0E2280}">
      <dgm:prSet/>
      <dgm:spPr/>
      <dgm:t>
        <a:bodyPr/>
        <a:lstStyle/>
        <a:p>
          <a:endParaRPr lang="en-US">
            <a:solidFill>
              <a:schemeClr val="bg1"/>
            </a:solidFill>
          </a:endParaRPr>
        </a:p>
      </dgm:t>
    </dgm:pt>
    <dgm:pt modelId="{E9D556F7-0DA4-4EA4-8DC6-7CA4C1547C7E}" type="sibTrans" cxnId="{C541EF4F-F05B-4F48-BBB7-E76A1B0E2280}">
      <dgm:prSet/>
      <dgm:spPr/>
      <dgm:t>
        <a:bodyPr/>
        <a:lstStyle/>
        <a:p>
          <a:endParaRPr lang="en-US">
            <a:solidFill>
              <a:schemeClr val="bg1"/>
            </a:solidFill>
          </a:endParaRPr>
        </a:p>
      </dgm:t>
    </dgm:pt>
    <dgm:pt modelId="{1E59AE29-C977-4542-B654-E38FAB5657A6}">
      <dgm:prSet/>
      <dgm:spPr>
        <a:solidFill>
          <a:srgbClr val="92D050"/>
        </a:solidFill>
        <a:ln>
          <a:noFill/>
        </a:ln>
        <a:effectLst/>
      </dgm:spPr>
      <dgm:t>
        <a:bodyPr/>
        <a:lstStyle/>
        <a:p>
          <a:pPr rtl="0"/>
          <a:r>
            <a:rPr lang="es-ES" b="1">
              <a:solidFill>
                <a:schemeClr val="tx1"/>
              </a:solidFill>
            </a:rPr>
            <a:t>Área de Vivienda</a:t>
          </a:r>
          <a:r>
            <a:rPr lang="es-ES">
              <a:solidFill>
                <a:schemeClr val="tx1"/>
              </a:solidFill>
            </a:rPr>
            <a:t>: </a:t>
          </a:r>
          <a:r>
            <a:rPr lang="es-ES">
              <a:solidFill>
                <a:schemeClr val="tx1"/>
              </a:solidFill>
              <a:latin typeface="Calibri"/>
              <a:ea typeface="Calibri"/>
              <a:cs typeface="Calibri"/>
            </a:rPr>
            <a:t>Se inicia el Proyecto “Ampliación de la Residencia” para tener cuatro plazas mas y se consigue la financiación del IRPF.</a:t>
          </a:r>
        </a:p>
      </dgm:t>
    </dgm:pt>
    <dgm:pt modelId="{AEBB9F5B-F63E-49ED-96DD-2415EDA6426C}" type="parTrans" cxnId="{201CA69C-6F90-4B03-8749-41D81F4DC72D}">
      <dgm:prSet/>
      <dgm:spPr/>
      <dgm:t>
        <a:bodyPr/>
        <a:lstStyle/>
        <a:p>
          <a:endParaRPr lang="en-US">
            <a:solidFill>
              <a:schemeClr val="bg1"/>
            </a:solidFill>
          </a:endParaRPr>
        </a:p>
      </dgm:t>
    </dgm:pt>
    <dgm:pt modelId="{36D086FC-A514-42E3-8315-D41752530E36}" type="sibTrans" cxnId="{201CA69C-6F90-4B03-8749-41D81F4DC72D}">
      <dgm:prSet/>
      <dgm:spPr/>
      <dgm:t>
        <a:bodyPr/>
        <a:lstStyle/>
        <a:p>
          <a:endParaRPr lang="en-US">
            <a:solidFill>
              <a:schemeClr val="bg1"/>
            </a:solidFill>
          </a:endParaRPr>
        </a:p>
      </dgm:t>
    </dgm:pt>
    <dgm:pt modelId="{DF4AACE6-4EF6-445C-A4A1-77AAA39CE36E}">
      <dgm:prSet/>
      <dgm:spPr>
        <a:solidFill>
          <a:srgbClr val="92D050"/>
        </a:solidFill>
      </dgm:spPr>
      <dgm:t>
        <a:bodyPr/>
        <a:lstStyle/>
        <a:p>
          <a:r>
            <a:rPr lang="es-ES" b="1" dirty="0">
              <a:solidFill>
                <a:schemeClr val="tx1"/>
              </a:solidFill>
            </a:rPr>
            <a:t>CEE</a:t>
          </a:r>
          <a:r>
            <a:rPr lang="es-ES" dirty="0">
              <a:solidFill>
                <a:schemeClr val="tx1"/>
              </a:solidFill>
            </a:rPr>
            <a:t>:  UAP: Análisis de las necesidades de los profesionales con discapacidad, y evaluaciones iniciales y detección de necesidades; presentación de alegaciones del RD sobre UAP. Reunión con la Directora General de Empleo para explicarle nuestra nueva forma jurídica y nuestro diseño de UAP.</a:t>
          </a:r>
          <a:endParaRPr lang="en-US" dirty="0">
            <a:solidFill>
              <a:schemeClr val="tx1"/>
            </a:solidFill>
          </a:endParaRPr>
        </a:p>
      </dgm:t>
    </dgm:pt>
    <dgm:pt modelId="{B027A6A2-F12E-4CD3-84C7-17B8367D59EE}" type="parTrans" cxnId="{6530FA61-1951-450D-9490-10C10ECACC3F}">
      <dgm:prSet/>
      <dgm:spPr/>
      <dgm:t>
        <a:bodyPr/>
        <a:lstStyle/>
        <a:p>
          <a:endParaRPr lang="en-US">
            <a:solidFill>
              <a:schemeClr val="bg1"/>
            </a:solidFill>
          </a:endParaRPr>
        </a:p>
      </dgm:t>
    </dgm:pt>
    <dgm:pt modelId="{E985F2EB-8579-40F5-BBFC-DDD389A5B21E}" type="sibTrans" cxnId="{6530FA61-1951-450D-9490-10C10ECACC3F}">
      <dgm:prSet/>
      <dgm:spPr/>
      <dgm:t>
        <a:bodyPr/>
        <a:lstStyle/>
        <a:p>
          <a:endParaRPr lang="en-US">
            <a:solidFill>
              <a:schemeClr val="bg1"/>
            </a:solidFill>
          </a:endParaRPr>
        </a:p>
      </dgm:t>
    </dgm:pt>
    <dgm:pt modelId="{58E645AC-5503-481F-8FEE-E1B2AA8EAB16}">
      <dgm:prSet/>
      <dgm:spPr>
        <a:solidFill>
          <a:srgbClr val="92D050"/>
        </a:solidFill>
      </dgm:spPr>
      <dgm:t>
        <a:bodyPr/>
        <a:lstStyle/>
        <a:p>
          <a:r>
            <a:rPr lang="es-ES" b="1" dirty="0">
              <a:solidFill>
                <a:schemeClr val="tx1"/>
              </a:solidFill>
            </a:rPr>
            <a:t>Entidad</a:t>
          </a:r>
          <a:r>
            <a:rPr lang="es-ES" dirty="0">
              <a:solidFill>
                <a:schemeClr val="tx1"/>
              </a:solidFill>
            </a:rPr>
            <a:t>: Campañas de sensibilización y colaboración en empresas, estudio y análisis de canales digitales de donación, y difusión en RRSS y desarrollo de actividades solidarias para captación de fondos (proyecto de Ampliación de la Residencia; participación estudio de ratios y profesionales (CERMI); análisis del envejecimiento de usuarios/as. Se mejora la alianza con la Caixa como financiador vía crediticia y subvenciones además de su actividad de voluntariado. Alianzas con medios de comunicación para dar visibilidad a la entidad: COPE Rioja (espacio mensual. Audiencia 34.000 </a:t>
          </a:r>
          <a:r>
            <a:rPr lang="es-ES" dirty="0" err="1">
              <a:solidFill>
                <a:schemeClr val="tx1"/>
              </a:solidFill>
            </a:rPr>
            <a:t>pers</a:t>
          </a:r>
          <a:r>
            <a:rPr lang="es-ES" dirty="0">
              <a:solidFill>
                <a:schemeClr val="tx1"/>
              </a:solidFill>
            </a:rPr>
            <a:t>.) y 7 TV Rioja.</a:t>
          </a:r>
          <a:endParaRPr lang="en-US" dirty="0">
            <a:solidFill>
              <a:schemeClr val="tx1"/>
            </a:solidFill>
          </a:endParaRPr>
        </a:p>
      </dgm:t>
    </dgm:pt>
    <dgm:pt modelId="{9DC7E20A-88B0-40C4-AF5B-C9BFB7C156EA}" type="parTrans" cxnId="{A07288DE-BC37-4E88-A3F8-11B8B3BA585F}">
      <dgm:prSet/>
      <dgm:spPr/>
      <dgm:t>
        <a:bodyPr/>
        <a:lstStyle/>
        <a:p>
          <a:endParaRPr lang="en-US">
            <a:solidFill>
              <a:schemeClr val="bg1"/>
            </a:solidFill>
          </a:endParaRPr>
        </a:p>
      </dgm:t>
    </dgm:pt>
    <dgm:pt modelId="{424F059E-0EBC-4332-AFB7-E4D8CFDFD30F}" type="sibTrans" cxnId="{A07288DE-BC37-4E88-A3F8-11B8B3BA585F}">
      <dgm:prSet/>
      <dgm:spPr/>
      <dgm:t>
        <a:bodyPr/>
        <a:lstStyle/>
        <a:p>
          <a:endParaRPr lang="en-US">
            <a:solidFill>
              <a:schemeClr val="bg1"/>
            </a:solidFill>
          </a:endParaRPr>
        </a:p>
      </dgm:t>
    </dgm:pt>
    <dgm:pt modelId="{BF13640C-2622-4C4C-A33A-EFEE0840AC35}">
      <dgm:prSet/>
      <dgm:spPr>
        <a:solidFill>
          <a:srgbClr val="92D050"/>
        </a:solidFill>
      </dgm:spPr>
      <dgm:t>
        <a:bodyPr/>
        <a:lstStyle/>
        <a:p>
          <a:r>
            <a:rPr lang="en-US" b="1">
              <a:solidFill>
                <a:schemeClr val="tx1"/>
              </a:solidFill>
            </a:rPr>
            <a:t>Servicios Asociativos: </a:t>
          </a:r>
          <a:r>
            <a:rPr lang="es-ES">
              <a:solidFill>
                <a:schemeClr val="tx1"/>
              </a:solidFill>
            </a:rPr>
            <a:t>Pleno ASPRODEMA del Ayto. Logroño; gestión conjunta ASPRODEMA-Plena inclusión LR del programa de Vacaciones  San Mateo.</a:t>
          </a:r>
          <a:endParaRPr lang="en-US">
            <a:solidFill>
              <a:schemeClr val="tx1"/>
            </a:solidFill>
          </a:endParaRPr>
        </a:p>
      </dgm:t>
    </dgm:pt>
    <dgm:pt modelId="{CC9883F7-0FD8-4B97-B18A-2808B51428DB}" type="parTrans" cxnId="{CA5E5C58-031A-4D2E-9D52-3486009BA436}">
      <dgm:prSet/>
      <dgm:spPr/>
      <dgm:t>
        <a:bodyPr/>
        <a:lstStyle/>
        <a:p>
          <a:endParaRPr lang="es-ES">
            <a:solidFill>
              <a:schemeClr val="bg1"/>
            </a:solidFill>
          </a:endParaRPr>
        </a:p>
      </dgm:t>
    </dgm:pt>
    <dgm:pt modelId="{F3DAD58F-CF07-4522-8BED-7B2DCA4582DC}" type="sibTrans" cxnId="{CA5E5C58-031A-4D2E-9D52-3486009BA436}">
      <dgm:prSet/>
      <dgm:spPr/>
      <dgm:t>
        <a:bodyPr/>
        <a:lstStyle/>
        <a:p>
          <a:endParaRPr lang="es-ES">
            <a:solidFill>
              <a:schemeClr val="bg1"/>
            </a:solidFill>
          </a:endParaRPr>
        </a:p>
      </dgm:t>
    </dgm:pt>
    <dgm:pt modelId="{9CE6CC02-9529-49DB-BC43-10593793C4F7}" type="pres">
      <dgm:prSet presAssocID="{DDEDB9CF-E098-404F-97DC-267339AC3CE2}" presName="linear" presStyleCnt="0">
        <dgm:presLayoutVars>
          <dgm:animLvl val="lvl"/>
          <dgm:resizeHandles val="exact"/>
        </dgm:presLayoutVars>
      </dgm:prSet>
      <dgm:spPr/>
    </dgm:pt>
    <dgm:pt modelId="{83C88A2B-D471-423D-86BB-6BDF2B830678}" type="pres">
      <dgm:prSet presAssocID="{8302A09E-B421-400B-89DD-E684E9371625}" presName="parentText" presStyleLbl="node1" presStyleIdx="0" presStyleCnt="6">
        <dgm:presLayoutVars>
          <dgm:chMax val="0"/>
          <dgm:bulletEnabled val="1"/>
        </dgm:presLayoutVars>
      </dgm:prSet>
      <dgm:spPr>
        <a:xfrm>
          <a:off x="0" y="114027"/>
          <a:ext cx="6245265" cy="864748"/>
        </a:xfrm>
        <a:prstGeom prst="roundRect">
          <a:avLst/>
        </a:prstGeom>
      </dgm:spPr>
    </dgm:pt>
    <dgm:pt modelId="{F10EDE00-7EDE-442C-9752-775465B4B36A}" type="pres">
      <dgm:prSet presAssocID="{6303B9EE-547D-4469-B264-2F2CF855C3A7}" presName="spacer" presStyleCnt="0"/>
      <dgm:spPr/>
    </dgm:pt>
    <dgm:pt modelId="{96A54882-4D6F-4810-8585-FFE170F18CDC}" type="pres">
      <dgm:prSet presAssocID="{A2E3D89E-069C-4BEA-89AF-F4828D0F20CE}" presName="parentText" presStyleLbl="node1" presStyleIdx="1" presStyleCnt="6">
        <dgm:presLayoutVars>
          <dgm:chMax val="0"/>
          <dgm:bulletEnabled val="1"/>
        </dgm:presLayoutVars>
      </dgm:prSet>
      <dgm:spPr>
        <a:xfrm>
          <a:off x="0" y="1188274"/>
          <a:ext cx="6245265" cy="779439"/>
        </a:xfrm>
        <a:prstGeom prst="roundRect">
          <a:avLst/>
        </a:prstGeom>
      </dgm:spPr>
    </dgm:pt>
    <dgm:pt modelId="{3E956A5B-AAB7-4C3F-AF0C-9DD86D368ACD}" type="pres">
      <dgm:prSet presAssocID="{E9D556F7-0DA4-4EA4-8DC6-7CA4C1547C7E}" presName="spacer" presStyleCnt="0"/>
      <dgm:spPr/>
    </dgm:pt>
    <dgm:pt modelId="{3079B820-1F41-4F70-BB54-B5D0AFBB8CE2}" type="pres">
      <dgm:prSet presAssocID="{1E59AE29-C977-4542-B654-E38FAB5657A6}" presName="parentText" presStyleLbl="node1" presStyleIdx="2" presStyleCnt="6">
        <dgm:presLayoutVars>
          <dgm:chMax val="0"/>
          <dgm:bulletEnabled val="1"/>
        </dgm:presLayoutVars>
      </dgm:prSet>
      <dgm:spPr>
        <a:xfrm>
          <a:off x="0" y="1999394"/>
          <a:ext cx="6245265" cy="779439"/>
        </a:xfrm>
        <a:prstGeom prst="roundRect">
          <a:avLst/>
        </a:prstGeom>
      </dgm:spPr>
    </dgm:pt>
    <dgm:pt modelId="{4D5719B6-88A2-4569-894E-EB6A634644EA}" type="pres">
      <dgm:prSet presAssocID="{36D086FC-A514-42E3-8315-D41752530E36}" presName="spacer" presStyleCnt="0"/>
      <dgm:spPr/>
    </dgm:pt>
    <dgm:pt modelId="{473EE9DD-38C2-4218-B708-275D1AFBF1AC}" type="pres">
      <dgm:prSet presAssocID="{DF4AACE6-4EF6-445C-A4A1-77AAA39CE36E}" presName="parentText" presStyleLbl="node1" presStyleIdx="3" presStyleCnt="6">
        <dgm:presLayoutVars>
          <dgm:chMax val="0"/>
          <dgm:bulletEnabled val="1"/>
        </dgm:presLayoutVars>
      </dgm:prSet>
      <dgm:spPr/>
    </dgm:pt>
    <dgm:pt modelId="{0F96AE96-B52D-4D57-AF01-BBC861F0EC07}" type="pres">
      <dgm:prSet presAssocID="{E985F2EB-8579-40F5-BBFC-DDD389A5B21E}" presName="spacer" presStyleCnt="0"/>
      <dgm:spPr/>
    </dgm:pt>
    <dgm:pt modelId="{3A54BCF5-EFA6-450F-B538-B0F31299177F}" type="pres">
      <dgm:prSet presAssocID="{58E645AC-5503-481F-8FEE-E1B2AA8EAB16}" presName="parentText" presStyleLbl="node1" presStyleIdx="4" presStyleCnt="6">
        <dgm:presLayoutVars>
          <dgm:chMax val="0"/>
          <dgm:bulletEnabled val="1"/>
        </dgm:presLayoutVars>
      </dgm:prSet>
      <dgm:spPr/>
    </dgm:pt>
    <dgm:pt modelId="{3FA47872-D16E-4AAC-A48C-7A7D313BD05A}" type="pres">
      <dgm:prSet presAssocID="{424F059E-0EBC-4332-AFB7-E4D8CFDFD30F}" presName="spacer" presStyleCnt="0"/>
      <dgm:spPr/>
    </dgm:pt>
    <dgm:pt modelId="{0701912C-7D92-451D-8E20-23EFEE8539E6}" type="pres">
      <dgm:prSet presAssocID="{BF13640C-2622-4C4C-A33A-EFEE0840AC35}" presName="parentText" presStyleLbl="node1" presStyleIdx="5" presStyleCnt="6">
        <dgm:presLayoutVars>
          <dgm:chMax val="0"/>
          <dgm:bulletEnabled val="1"/>
        </dgm:presLayoutVars>
      </dgm:prSet>
      <dgm:spPr/>
    </dgm:pt>
  </dgm:ptLst>
  <dgm:cxnLst>
    <dgm:cxn modelId="{6530FA61-1951-450D-9490-10C10ECACC3F}" srcId="{DDEDB9CF-E098-404F-97DC-267339AC3CE2}" destId="{DF4AACE6-4EF6-445C-A4A1-77AAA39CE36E}" srcOrd="3" destOrd="0" parTransId="{B027A6A2-F12E-4CD3-84C7-17B8367D59EE}" sibTransId="{E985F2EB-8579-40F5-BBFC-DDD389A5B21E}"/>
    <dgm:cxn modelId="{A81FC147-2E77-4017-9C0F-03C5E72F4AC8}" type="presOf" srcId="{1E59AE29-C977-4542-B654-E38FAB5657A6}" destId="{3079B820-1F41-4F70-BB54-B5D0AFBB8CE2}" srcOrd="0" destOrd="0" presId="urn:microsoft.com/office/officeart/2005/8/layout/vList2"/>
    <dgm:cxn modelId="{C541EF4F-F05B-4F48-BBB7-E76A1B0E2280}" srcId="{DDEDB9CF-E098-404F-97DC-267339AC3CE2}" destId="{A2E3D89E-069C-4BEA-89AF-F4828D0F20CE}" srcOrd="1" destOrd="0" parTransId="{1E97A3E0-DE67-4561-91C4-EB9EF9842B02}" sibTransId="{E9D556F7-0DA4-4EA4-8DC6-7CA4C1547C7E}"/>
    <dgm:cxn modelId="{48327D74-3BF9-4055-B83A-0E9AC0567862}" type="presOf" srcId="{8302A09E-B421-400B-89DD-E684E9371625}" destId="{83C88A2B-D471-423D-86BB-6BDF2B830678}" srcOrd="0" destOrd="0" presId="urn:microsoft.com/office/officeart/2005/8/layout/vList2"/>
    <dgm:cxn modelId="{CA5E5C58-031A-4D2E-9D52-3486009BA436}" srcId="{DDEDB9CF-E098-404F-97DC-267339AC3CE2}" destId="{BF13640C-2622-4C4C-A33A-EFEE0840AC35}" srcOrd="5" destOrd="0" parTransId="{CC9883F7-0FD8-4B97-B18A-2808B51428DB}" sibTransId="{F3DAD58F-CF07-4522-8BED-7B2DCA4582DC}"/>
    <dgm:cxn modelId="{E6AC4778-275E-4DA0-ABE2-E431A690BC40}" type="presOf" srcId="{DF4AACE6-4EF6-445C-A4A1-77AAA39CE36E}" destId="{473EE9DD-38C2-4218-B708-275D1AFBF1AC}" srcOrd="0" destOrd="0" presId="urn:microsoft.com/office/officeart/2005/8/layout/vList2"/>
    <dgm:cxn modelId="{C833C197-3B03-4390-BEA5-1A78C288D4A2}" type="presOf" srcId="{58E645AC-5503-481F-8FEE-E1B2AA8EAB16}" destId="{3A54BCF5-EFA6-450F-B538-B0F31299177F}" srcOrd="0" destOrd="0" presId="urn:microsoft.com/office/officeart/2005/8/layout/vList2"/>
    <dgm:cxn modelId="{201CA69C-6F90-4B03-8749-41D81F4DC72D}" srcId="{DDEDB9CF-E098-404F-97DC-267339AC3CE2}" destId="{1E59AE29-C977-4542-B654-E38FAB5657A6}" srcOrd="2" destOrd="0" parTransId="{AEBB9F5B-F63E-49ED-96DD-2415EDA6426C}" sibTransId="{36D086FC-A514-42E3-8315-D41752530E36}"/>
    <dgm:cxn modelId="{077ED59C-6DF5-47A9-9180-C5528E2AA9DD}" srcId="{DDEDB9CF-E098-404F-97DC-267339AC3CE2}" destId="{8302A09E-B421-400B-89DD-E684E9371625}" srcOrd="0" destOrd="0" parTransId="{536221B3-0F6E-4FDA-A7C5-A27A9AFD98DE}" sibTransId="{6303B9EE-547D-4469-B264-2F2CF855C3A7}"/>
    <dgm:cxn modelId="{0DF4ABB5-86C8-49E7-ADAE-EA7979342742}" type="presOf" srcId="{BF13640C-2622-4C4C-A33A-EFEE0840AC35}" destId="{0701912C-7D92-451D-8E20-23EFEE8539E6}" srcOrd="0" destOrd="0" presId="urn:microsoft.com/office/officeart/2005/8/layout/vList2"/>
    <dgm:cxn modelId="{2CC4BFCF-8EEA-436C-8C6A-AC1E2939C50B}" type="presOf" srcId="{A2E3D89E-069C-4BEA-89AF-F4828D0F20CE}" destId="{96A54882-4D6F-4810-8585-FFE170F18CDC}" srcOrd="0" destOrd="0" presId="urn:microsoft.com/office/officeart/2005/8/layout/vList2"/>
    <dgm:cxn modelId="{56446EDB-094F-42DF-9EB1-DD6F1C90A7E1}" type="presOf" srcId="{DDEDB9CF-E098-404F-97DC-267339AC3CE2}" destId="{9CE6CC02-9529-49DB-BC43-10593793C4F7}" srcOrd="0" destOrd="0" presId="urn:microsoft.com/office/officeart/2005/8/layout/vList2"/>
    <dgm:cxn modelId="{A07288DE-BC37-4E88-A3F8-11B8B3BA585F}" srcId="{DDEDB9CF-E098-404F-97DC-267339AC3CE2}" destId="{58E645AC-5503-481F-8FEE-E1B2AA8EAB16}" srcOrd="4" destOrd="0" parTransId="{9DC7E20A-88B0-40C4-AF5B-C9BFB7C156EA}" sibTransId="{424F059E-0EBC-4332-AFB7-E4D8CFDFD30F}"/>
    <dgm:cxn modelId="{93E89C34-C7F5-4EA3-B813-E7A189ED69F1}" type="presParOf" srcId="{9CE6CC02-9529-49DB-BC43-10593793C4F7}" destId="{83C88A2B-D471-423D-86BB-6BDF2B830678}" srcOrd="0" destOrd="0" presId="urn:microsoft.com/office/officeart/2005/8/layout/vList2"/>
    <dgm:cxn modelId="{B6ED25E6-E6A3-46E7-A76B-0EEB972B9D8E}" type="presParOf" srcId="{9CE6CC02-9529-49DB-BC43-10593793C4F7}" destId="{F10EDE00-7EDE-442C-9752-775465B4B36A}" srcOrd="1" destOrd="0" presId="urn:microsoft.com/office/officeart/2005/8/layout/vList2"/>
    <dgm:cxn modelId="{9FE46CF2-1FC7-467E-9113-BC6F43BF4A76}" type="presParOf" srcId="{9CE6CC02-9529-49DB-BC43-10593793C4F7}" destId="{96A54882-4D6F-4810-8585-FFE170F18CDC}" srcOrd="2" destOrd="0" presId="urn:microsoft.com/office/officeart/2005/8/layout/vList2"/>
    <dgm:cxn modelId="{A023F612-100E-42B4-8764-9B96AB37E4CA}" type="presParOf" srcId="{9CE6CC02-9529-49DB-BC43-10593793C4F7}" destId="{3E956A5B-AAB7-4C3F-AF0C-9DD86D368ACD}" srcOrd="3" destOrd="0" presId="urn:microsoft.com/office/officeart/2005/8/layout/vList2"/>
    <dgm:cxn modelId="{CFA2D5B6-E930-4C99-BBD1-55B46064E9A7}" type="presParOf" srcId="{9CE6CC02-9529-49DB-BC43-10593793C4F7}" destId="{3079B820-1F41-4F70-BB54-B5D0AFBB8CE2}" srcOrd="4" destOrd="0" presId="urn:microsoft.com/office/officeart/2005/8/layout/vList2"/>
    <dgm:cxn modelId="{3944589B-7C1D-48B4-B1E6-9D953E75D65B}" type="presParOf" srcId="{9CE6CC02-9529-49DB-BC43-10593793C4F7}" destId="{4D5719B6-88A2-4569-894E-EB6A634644EA}" srcOrd="5" destOrd="0" presId="urn:microsoft.com/office/officeart/2005/8/layout/vList2"/>
    <dgm:cxn modelId="{73B266E5-B5B4-4212-B634-473C594E51B0}" type="presParOf" srcId="{9CE6CC02-9529-49DB-BC43-10593793C4F7}" destId="{473EE9DD-38C2-4218-B708-275D1AFBF1AC}" srcOrd="6" destOrd="0" presId="urn:microsoft.com/office/officeart/2005/8/layout/vList2"/>
    <dgm:cxn modelId="{9EDA92BC-9F1A-40E8-9FCC-52A3EE52C8CB}" type="presParOf" srcId="{9CE6CC02-9529-49DB-BC43-10593793C4F7}" destId="{0F96AE96-B52D-4D57-AF01-BBC861F0EC07}" srcOrd="7" destOrd="0" presId="urn:microsoft.com/office/officeart/2005/8/layout/vList2"/>
    <dgm:cxn modelId="{243390E8-996E-4F3B-B9D0-ABD94B5F744B}" type="presParOf" srcId="{9CE6CC02-9529-49DB-BC43-10593793C4F7}" destId="{3A54BCF5-EFA6-450F-B538-B0F31299177F}" srcOrd="8" destOrd="0" presId="urn:microsoft.com/office/officeart/2005/8/layout/vList2"/>
    <dgm:cxn modelId="{53FA2700-D161-4BBD-8748-CD5A33620E7E}" type="presParOf" srcId="{9CE6CC02-9529-49DB-BC43-10593793C4F7}" destId="{3FA47872-D16E-4AAC-A48C-7A7D313BD05A}" srcOrd="9" destOrd="0" presId="urn:microsoft.com/office/officeart/2005/8/layout/vList2"/>
    <dgm:cxn modelId="{0A0957EA-C398-4956-A9BD-49028ED1A4E8}" type="presParOf" srcId="{9CE6CC02-9529-49DB-BC43-10593793C4F7}" destId="{0701912C-7D92-451D-8E20-23EFEE8539E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AF62A-D157-497F-A886-839F826B96F7}">
      <dsp:nvSpPr>
        <dsp:cNvPr id="0" name=""/>
        <dsp:cNvSpPr/>
      </dsp:nvSpPr>
      <dsp:spPr>
        <a:xfrm>
          <a:off x="0" y="2365"/>
          <a:ext cx="6245265" cy="687064"/>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s-ES" sz="900" b="1" kern="1200" dirty="0">
              <a:solidFill>
                <a:schemeClr val="tx1"/>
              </a:solidFill>
            </a:rPr>
            <a:t>CAD </a:t>
          </a:r>
          <a:r>
            <a:rPr lang="es-ES" sz="900" b="1" kern="1200" dirty="0" err="1">
              <a:solidFill>
                <a:schemeClr val="tx1"/>
              </a:solidFill>
            </a:rPr>
            <a:t>Vareia</a:t>
          </a:r>
          <a:r>
            <a:rPr lang="es-ES" sz="900" kern="1200" dirty="0">
              <a:solidFill>
                <a:schemeClr val="tx1"/>
              </a:solidFill>
            </a:rPr>
            <a:t>:</a:t>
          </a:r>
          <a:r>
            <a:rPr lang="es-ES" sz="900" kern="1200" dirty="0">
              <a:solidFill>
                <a:schemeClr val="tx1"/>
              </a:solidFill>
              <a:latin typeface="Aptos Display" panose="02110004020202020204"/>
            </a:rPr>
            <a:t> Firma de Convenio de colaboración con el Ayuntamiento de Villamediana de Iregua.  Se han realizado 3 Formaciones en sostenibilidad y se han realizado 2 colaboraciones con </a:t>
          </a:r>
          <a:r>
            <a:rPr lang="es-ES" sz="900" kern="1200" dirty="0" err="1">
              <a:solidFill>
                <a:schemeClr val="tx1"/>
              </a:solidFill>
              <a:latin typeface="Aptos Display" panose="02110004020202020204"/>
            </a:rPr>
            <a:t>Agrovidar</a:t>
          </a:r>
          <a:r>
            <a:rPr lang="es-ES" sz="900" kern="1200" dirty="0">
              <a:solidFill>
                <a:schemeClr val="tx1"/>
              </a:solidFill>
              <a:latin typeface="Aptos Display" panose="02110004020202020204"/>
            </a:rPr>
            <a:t>.  </a:t>
          </a:r>
          <a:r>
            <a:rPr lang="es-ES" sz="900" kern="1200" dirty="0">
              <a:solidFill>
                <a:srgbClr val="242424"/>
              </a:solidFill>
              <a:latin typeface="Aptos Narrow"/>
            </a:rPr>
            <a:t>El 41, 17 % de los profesionales (7 profesionales) del CAD </a:t>
          </a:r>
          <a:r>
            <a:rPr lang="es-ES" sz="900" kern="1200" dirty="0" err="1">
              <a:solidFill>
                <a:srgbClr val="242424"/>
              </a:solidFill>
              <a:latin typeface="Aptos Narrow"/>
            </a:rPr>
            <a:t>Vareia</a:t>
          </a:r>
          <a:r>
            <a:rPr lang="es-ES" sz="900" kern="1200" dirty="0">
              <a:solidFill>
                <a:srgbClr val="242424"/>
              </a:solidFill>
              <a:latin typeface="Aptos Narrow"/>
            </a:rPr>
            <a:t> participan como representante/responsable de alguna acción organizada por el centro/ Asociación. </a:t>
          </a:r>
          <a:endParaRPr lang="en-US" sz="900" kern="1200" dirty="0">
            <a:solidFill>
              <a:schemeClr val="tx1"/>
            </a:solidFill>
            <a:highlight>
              <a:srgbClr val="FFFF00"/>
            </a:highlight>
          </a:endParaRPr>
        </a:p>
      </dsp:txBody>
      <dsp:txXfrm>
        <a:off x="33540" y="35905"/>
        <a:ext cx="6178185" cy="619984"/>
      </dsp:txXfrm>
    </dsp:sp>
    <dsp:sp modelId="{3A43FBF2-1299-4FF5-98CE-80A0A6C99EC5}">
      <dsp:nvSpPr>
        <dsp:cNvPr id="0" name=""/>
        <dsp:cNvSpPr/>
      </dsp:nvSpPr>
      <dsp:spPr>
        <a:xfrm>
          <a:off x="0" y="702015"/>
          <a:ext cx="6245265" cy="687064"/>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s-ES" sz="900" b="1" kern="1200" dirty="0">
              <a:solidFill>
                <a:schemeClr val="tx1"/>
              </a:solidFill>
            </a:rPr>
            <a:t>CAD La Sierra</a:t>
          </a:r>
          <a:r>
            <a:rPr lang="es-ES" sz="900" kern="1200" dirty="0">
              <a:solidFill>
                <a:schemeClr val="tx1"/>
              </a:solidFill>
            </a:rPr>
            <a:t>: Participación en actos comunitarios y colaboración con más de 40 entidades de Rioja Alta</a:t>
          </a:r>
          <a:r>
            <a:rPr lang="es-ES" sz="900" kern="1200" dirty="0">
              <a:solidFill>
                <a:schemeClr val="tx1"/>
              </a:solidFill>
              <a:latin typeface="Aptos Display" panose="02110004020202020204"/>
            </a:rPr>
            <a:t> (ser referentes en discapacidad en acto día contra la violencia de género, reunión CEE, jardinería), en Sto. Domingo, </a:t>
          </a:r>
          <a:r>
            <a:rPr lang="es-ES" sz="900" kern="1200" dirty="0">
              <a:solidFill>
                <a:schemeClr val="tx1"/>
              </a:solidFill>
              <a:latin typeface="Calibri"/>
              <a:ea typeface="Calibri"/>
              <a:cs typeface="Calibri"/>
            </a:rPr>
            <a:t>Ayuntamiento Haro (día de las Asociaciones) , marcha día discapacidad: Participan de Ayuntamientos: Haro, Santo Domingo, Nájera, Briones, Ayuntamiento de Briones (reto Magaldi), Uruñuela, Ezcaray y Navarrete) </a:t>
          </a:r>
          <a:r>
            <a:rPr lang="es-ES" sz="900" kern="1200" dirty="0">
              <a:solidFill>
                <a:schemeClr val="tx1"/>
              </a:solidFill>
              <a:latin typeface="Aptos Display" panose="02110004020202020204"/>
            </a:rPr>
            <a:t>;</a:t>
          </a:r>
          <a:r>
            <a:rPr lang="es-ES" sz="900" kern="1200" dirty="0">
              <a:solidFill>
                <a:schemeClr val="tx1"/>
              </a:solidFill>
            </a:rPr>
            <a:t> reuniones con centros educativos para posicionarse como primera opción</a:t>
          </a:r>
          <a:r>
            <a:rPr lang="es-ES" sz="900" kern="1200" dirty="0">
              <a:solidFill>
                <a:schemeClr val="tx1"/>
              </a:solidFill>
              <a:latin typeface="Aptos Display" panose="02110004020202020204"/>
            </a:rPr>
            <a:t> (2 nuevas incorporaciones de centros educativos)</a:t>
          </a:r>
          <a:endParaRPr lang="en-US" sz="900" kern="1200" dirty="0">
            <a:solidFill>
              <a:schemeClr val="tx1"/>
            </a:solidFill>
          </a:endParaRPr>
        </a:p>
      </dsp:txBody>
      <dsp:txXfrm>
        <a:off x="33540" y="735555"/>
        <a:ext cx="6178185" cy="619984"/>
      </dsp:txXfrm>
    </dsp:sp>
    <dsp:sp modelId="{DA1CB1CC-4226-4F4F-AA56-05BA6853A84F}">
      <dsp:nvSpPr>
        <dsp:cNvPr id="0" name=""/>
        <dsp:cNvSpPr/>
      </dsp:nvSpPr>
      <dsp:spPr>
        <a:xfrm>
          <a:off x="0" y="1373091"/>
          <a:ext cx="6245265" cy="687064"/>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s-ES" sz="900" b="1" kern="1200" dirty="0">
              <a:solidFill>
                <a:schemeClr val="tx1"/>
              </a:solidFill>
            </a:rPr>
            <a:t>Área de Vivienda</a:t>
          </a:r>
          <a:r>
            <a:rPr lang="es-ES" sz="900" kern="1200" dirty="0">
              <a:solidFill>
                <a:schemeClr val="tx1"/>
              </a:solidFill>
            </a:rPr>
            <a:t>: </a:t>
          </a:r>
          <a:r>
            <a:rPr lang="es-ES" sz="900" kern="1200" dirty="0">
              <a:solidFill>
                <a:schemeClr val="tx1"/>
              </a:solidFill>
              <a:latin typeface="Aptos Display" panose="02110004020202020204"/>
            </a:rPr>
            <a:t>Acciones para visibilizar la realidad de la residencia, se colabora con MAPFRE, con la Asociación de Foto Adictos de La Rioja y con la Asociación de vecinos de La Unión; con las mismas se consiguen donaciones y la colaboración de la sociedad general.  Inicio del proyecto de ampliación de vivienda y solicitud de subvención de inversión del IRPF para sacarlo adelante </a:t>
          </a:r>
          <a:endParaRPr lang="es-ES" sz="900" kern="1200" dirty="0">
            <a:solidFill>
              <a:schemeClr val="tx1"/>
            </a:solidFill>
          </a:endParaRPr>
        </a:p>
      </dsp:txBody>
      <dsp:txXfrm>
        <a:off x="33540" y="1406631"/>
        <a:ext cx="6178185" cy="619984"/>
      </dsp:txXfrm>
    </dsp:sp>
    <dsp:sp modelId="{05F3D2ED-A59F-4DA7-9347-06BDBF1CE618}">
      <dsp:nvSpPr>
        <dsp:cNvPr id="0" name=""/>
        <dsp:cNvSpPr/>
      </dsp:nvSpPr>
      <dsp:spPr>
        <a:xfrm>
          <a:off x="0" y="2101316"/>
          <a:ext cx="6245265" cy="687064"/>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solidFill>
                <a:schemeClr val="tx1"/>
              </a:solidFill>
            </a:rPr>
            <a:t>CEE</a:t>
          </a:r>
          <a:r>
            <a:rPr lang="es-ES" sz="900" kern="1200" dirty="0">
              <a:solidFill>
                <a:schemeClr val="tx1"/>
              </a:solidFill>
            </a:rPr>
            <a:t>: Realización de video promocional profesional del CEE. Análisis del mercado Riojano el diseño de un plan de marketing y ventas. Aumento de facturación y como consecuencia aumento del número de personas contratadas (20% de incremento. 170 contratadas en 2024) Diseño de un plan de ajuste personal y social, constituyendo el equipo multidisciplinar al que hemos incorporado un psicólogo, formadora y preparador laboral a UAP.</a:t>
          </a:r>
          <a:endParaRPr lang="en-US" sz="900" kern="1200" dirty="0">
            <a:solidFill>
              <a:schemeClr val="tx1"/>
            </a:solidFill>
          </a:endParaRPr>
        </a:p>
      </dsp:txBody>
      <dsp:txXfrm>
        <a:off x="33540" y="2134856"/>
        <a:ext cx="6178185" cy="619984"/>
      </dsp:txXfrm>
    </dsp:sp>
    <dsp:sp modelId="{2C8B8854-5B52-4392-8B7F-95989B854044}">
      <dsp:nvSpPr>
        <dsp:cNvPr id="0" name=""/>
        <dsp:cNvSpPr/>
      </dsp:nvSpPr>
      <dsp:spPr>
        <a:xfrm>
          <a:off x="0" y="2800966"/>
          <a:ext cx="6245265" cy="687064"/>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s-ES" sz="900" b="1" kern="1200" dirty="0">
              <a:solidFill>
                <a:schemeClr val="tx1"/>
              </a:solidFill>
            </a:rPr>
            <a:t>SOIL</a:t>
          </a:r>
          <a:r>
            <a:rPr lang="es-ES" sz="900" kern="1200" dirty="0">
              <a:solidFill>
                <a:schemeClr val="tx1"/>
              </a:solidFill>
            </a:rPr>
            <a:t>: Presencia en la Feria de Empleo organizada por la CCAA. Organizaros  en colaboración con el ayuntamiento de jornadas para  la mejora del empleo de colectivos vulnerables con las entidades del tercer sector. Traspaso de este servicio y del programa INCORPORA a ASPRODEMA Rioja</a:t>
          </a:r>
          <a:endParaRPr lang="en-US" sz="900" kern="1200" dirty="0">
            <a:solidFill>
              <a:schemeClr val="tx1"/>
            </a:solidFill>
          </a:endParaRPr>
        </a:p>
      </dsp:txBody>
      <dsp:txXfrm>
        <a:off x="33540" y="2834506"/>
        <a:ext cx="6178185" cy="619984"/>
      </dsp:txXfrm>
    </dsp:sp>
    <dsp:sp modelId="{AE183ABD-D15B-4902-8112-91AABBCB336D}">
      <dsp:nvSpPr>
        <dsp:cNvPr id="0" name=""/>
        <dsp:cNvSpPr/>
      </dsp:nvSpPr>
      <dsp:spPr>
        <a:xfrm>
          <a:off x="0" y="3500616"/>
          <a:ext cx="6245265" cy="687064"/>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s-ES" sz="900" b="1" kern="1200" dirty="0">
              <a:solidFill>
                <a:schemeClr val="tx1"/>
              </a:solidFill>
            </a:rPr>
            <a:t>Área Asociativa</a:t>
          </a:r>
          <a:r>
            <a:rPr lang="es-ES" sz="900" kern="1200" dirty="0">
              <a:solidFill>
                <a:schemeClr val="tx1"/>
              </a:solidFill>
            </a:rPr>
            <a:t>: Rediseño de folletos y ficha de socio; Cartas al presidente. Campaña de socios con siguiendo 46 nuevos.</a:t>
          </a:r>
          <a:endParaRPr lang="en-US" sz="900" kern="1200" dirty="0">
            <a:solidFill>
              <a:schemeClr val="tx1"/>
            </a:solidFill>
          </a:endParaRPr>
        </a:p>
      </dsp:txBody>
      <dsp:txXfrm>
        <a:off x="33540" y="3534156"/>
        <a:ext cx="6178185" cy="619984"/>
      </dsp:txXfrm>
    </dsp:sp>
    <dsp:sp modelId="{12C527EC-4637-4A60-8579-B108A6010292}">
      <dsp:nvSpPr>
        <dsp:cNvPr id="0" name=""/>
        <dsp:cNvSpPr/>
      </dsp:nvSpPr>
      <dsp:spPr>
        <a:xfrm>
          <a:off x="0" y="4200267"/>
          <a:ext cx="6245265" cy="687064"/>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s-ES" sz="900" b="1" kern="1200" dirty="0">
              <a:solidFill>
                <a:schemeClr val="tx1"/>
              </a:solidFill>
            </a:rPr>
            <a:t>CRA</a:t>
          </a:r>
          <a:r>
            <a:rPr lang="es-ES" sz="900" kern="1200" dirty="0">
              <a:solidFill>
                <a:schemeClr val="tx1"/>
              </a:solidFill>
            </a:rPr>
            <a:t>:</a:t>
          </a:r>
          <a:r>
            <a:rPr lang="es-ES" sz="900" kern="1200" dirty="0">
              <a:solidFill>
                <a:schemeClr val="tx1"/>
              </a:solidFill>
              <a:latin typeface="Aptos Display" panose="02110004020202020204"/>
            </a:rPr>
            <a:t> 43 personas que realizan actividades formativas en el CRA tienen cuotas reducidas por ser socias. Acreditación</a:t>
          </a:r>
          <a:r>
            <a:rPr lang="es-ES" sz="900" kern="1200" dirty="0">
              <a:solidFill>
                <a:schemeClr val="tx1"/>
              </a:solidFill>
            </a:rPr>
            <a:t> del </a:t>
          </a:r>
          <a:r>
            <a:rPr lang="es-ES" sz="900" kern="1200" dirty="0" err="1">
              <a:solidFill>
                <a:schemeClr val="tx1"/>
              </a:solidFill>
              <a:latin typeface="Aptos Display" panose="02110004020202020204"/>
            </a:rPr>
            <a:t>Serv</a:t>
          </a:r>
          <a:r>
            <a:rPr lang="es-ES" sz="900" kern="1200" dirty="0">
              <a:solidFill>
                <a:schemeClr val="tx1"/>
              </a:solidFill>
              <a:latin typeface="Aptos Display" panose="02110004020202020204"/>
            </a:rPr>
            <a:t>. Promoción de</a:t>
          </a:r>
          <a:r>
            <a:rPr lang="es-ES" sz="900" kern="1200" dirty="0">
              <a:solidFill>
                <a:schemeClr val="tx1"/>
              </a:solidFill>
            </a:rPr>
            <a:t> </a:t>
          </a:r>
          <a:r>
            <a:rPr lang="es-ES" sz="900" kern="1200" dirty="0">
              <a:solidFill>
                <a:schemeClr val="tx1"/>
              </a:solidFill>
              <a:latin typeface="Aptos Display" panose="02110004020202020204"/>
            </a:rPr>
            <a:t>Autonomía </a:t>
          </a:r>
          <a:r>
            <a:rPr lang="es-ES" sz="900" kern="1200" dirty="0">
              <a:solidFill>
                <a:schemeClr val="tx1"/>
              </a:solidFill>
            </a:rPr>
            <a:t>en “Apoyos en vivienda”; inversiones en </a:t>
          </a:r>
          <a:r>
            <a:rPr lang="es-ES" sz="900" kern="1200" dirty="0" err="1">
              <a:solidFill>
                <a:schemeClr val="tx1"/>
              </a:solidFill>
            </a:rPr>
            <a:t>TICs</a:t>
          </a:r>
          <a:r>
            <a:rPr lang="es-ES" sz="900" kern="1200" dirty="0">
              <a:solidFill>
                <a:schemeClr val="tx1"/>
              </a:solidFill>
              <a:latin typeface="Aptos Display" panose="02110004020202020204"/>
            </a:rPr>
            <a:t> (7 tables) para </a:t>
          </a:r>
          <a:r>
            <a:rPr lang="es-ES" sz="900" b="0" kern="1200" dirty="0">
              <a:solidFill>
                <a:schemeClr val="tx1"/>
              </a:solidFill>
              <a:latin typeface="Aptos Display" panose="02110004020202020204"/>
            </a:rPr>
            <a:t>disminución de </a:t>
          </a:r>
          <a:r>
            <a:rPr lang="es-ES" sz="900" kern="1200" dirty="0">
              <a:solidFill>
                <a:schemeClr val="tx1"/>
              </a:solidFill>
              <a:latin typeface="Aptos Display" panose="02110004020202020204"/>
            </a:rPr>
            <a:t>uso de papel (sostenibilidad energética)</a:t>
          </a:r>
          <a:endParaRPr lang="es-ES" sz="900" kern="1200" dirty="0">
            <a:solidFill>
              <a:schemeClr val="tx1"/>
            </a:solidFill>
          </a:endParaRPr>
        </a:p>
      </dsp:txBody>
      <dsp:txXfrm>
        <a:off x="33540" y="4233807"/>
        <a:ext cx="6178185" cy="619984"/>
      </dsp:txXfrm>
    </dsp:sp>
    <dsp:sp modelId="{2D58DC67-5282-4207-A19C-9A00E23A7BCD}">
      <dsp:nvSpPr>
        <dsp:cNvPr id="0" name=""/>
        <dsp:cNvSpPr/>
      </dsp:nvSpPr>
      <dsp:spPr>
        <a:xfrm>
          <a:off x="0" y="4899917"/>
          <a:ext cx="6245265" cy="687064"/>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solidFill>
                <a:schemeClr val="tx1"/>
              </a:solidFill>
            </a:rPr>
            <a:t>Entidad</a:t>
          </a:r>
          <a:r>
            <a:rPr lang="es-ES" sz="900" kern="1200" dirty="0">
              <a:solidFill>
                <a:schemeClr val="tx1"/>
              </a:solidFill>
            </a:rPr>
            <a:t>: Espacio mensual en Radio (COPE Rioja), 124 impactos en medios, informaciones en Lectura Fácil a los grupos de interés,  cambio de caldera en el Centro </a:t>
          </a:r>
          <a:r>
            <a:rPr lang="es-ES" sz="900" kern="1200" dirty="0" err="1">
              <a:solidFill>
                <a:schemeClr val="tx1"/>
              </a:solidFill>
            </a:rPr>
            <a:t>Vareia</a:t>
          </a:r>
          <a:r>
            <a:rPr lang="es-ES" sz="900" kern="1200" dirty="0">
              <a:solidFill>
                <a:schemeClr val="tx1"/>
              </a:solidFill>
            </a:rPr>
            <a:t>, y diseño del plan de comunicación por el 40 aniversario.</a:t>
          </a:r>
          <a:endParaRPr lang="en-US" sz="900" kern="1200" dirty="0">
            <a:solidFill>
              <a:schemeClr val="tx1"/>
            </a:solidFill>
          </a:endParaRPr>
        </a:p>
      </dsp:txBody>
      <dsp:txXfrm>
        <a:off x="33540" y="4933457"/>
        <a:ext cx="6178185" cy="619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F365-7A3F-48C9-9845-D57F474559A1}">
      <dsp:nvSpPr>
        <dsp:cNvPr id="0" name=""/>
        <dsp:cNvSpPr/>
      </dsp:nvSpPr>
      <dsp:spPr>
        <a:xfrm>
          <a:off x="0" y="768649"/>
          <a:ext cx="6245265" cy="358374"/>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E4D23150-19DD-40C4-9E65-5F663A4F3461}">
      <dsp:nvSpPr>
        <dsp:cNvPr id="0" name=""/>
        <dsp:cNvSpPr/>
      </dsp:nvSpPr>
      <dsp:spPr>
        <a:xfrm>
          <a:off x="108408" y="849283"/>
          <a:ext cx="197298" cy="1971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20B79-CE43-4C48-A72E-25E141935754}">
      <dsp:nvSpPr>
        <dsp:cNvPr id="0" name=""/>
        <dsp:cNvSpPr/>
      </dsp:nvSpPr>
      <dsp:spPr>
        <a:xfrm>
          <a:off x="368111" y="649650"/>
          <a:ext cx="5707626" cy="5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633" tIns="61633" rIns="61633" bIns="61633" numCol="1" spcCol="1270" anchor="ctr" anchorCtr="0">
          <a:noAutofit/>
        </a:bodyPr>
        <a:lstStyle/>
        <a:p>
          <a:pPr marL="0" lvl="0" indent="0" algn="l" defTabSz="666750">
            <a:lnSpc>
              <a:spcPct val="100000"/>
            </a:lnSpc>
            <a:spcBef>
              <a:spcPct val="0"/>
            </a:spcBef>
            <a:spcAft>
              <a:spcPct val="35000"/>
            </a:spcAft>
            <a:buNone/>
          </a:pPr>
          <a:r>
            <a:rPr lang="es-ES" sz="1500" b="1" kern="1200"/>
            <a:t>Todos los centros</a:t>
          </a:r>
          <a:r>
            <a:rPr lang="es-ES" sz="1500" kern="1200"/>
            <a:t>: Diseño de las evaluaciones de desempeño, .</a:t>
          </a:r>
          <a:endParaRPr lang="en-US" sz="1500" kern="1200"/>
        </a:p>
      </dsp:txBody>
      <dsp:txXfrm>
        <a:off x="368111" y="649650"/>
        <a:ext cx="5707626" cy="582358"/>
      </dsp:txXfrm>
    </dsp:sp>
    <dsp:sp modelId="{30A94CB8-B13E-46CC-9518-A23E7A8A12DF}">
      <dsp:nvSpPr>
        <dsp:cNvPr id="0" name=""/>
        <dsp:cNvSpPr/>
      </dsp:nvSpPr>
      <dsp:spPr>
        <a:xfrm>
          <a:off x="0" y="1496597"/>
          <a:ext cx="6245265" cy="767483"/>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E3804638-A174-46D1-B1D1-95F75B411FEC}">
      <dsp:nvSpPr>
        <dsp:cNvPr id="0" name=""/>
        <dsp:cNvSpPr/>
      </dsp:nvSpPr>
      <dsp:spPr>
        <a:xfrm>
          <a:off x="108408" y="1781786"/>
          <a:ext cx="197298" cy="1971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5195B-C779-4063-8C70-B4ECB412FC84}">
      <dsp:nvSpPr>
        <dsp:cNvPr id="0" name=""/>
        <dsp:cNvSpPr/>
      </dsp:nvSpPr>
      <dsp:spPr>
        <a:xfrm>
          <a:off x="368111" y="1613885"/>
          <a:ext cx="5707626" cy="5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633" tIns="61633" rIns="61633" bIns="61633" numCol="1" spcCol="1270" anchor="ctr" anchorCtr="0">
          <a:noAutofit/>
        </a:bodyPr>
        <a:lstStyle/>
        <a:p>
          <a:pPr marL="0" lvl="0" indent="0" algn="l" defTabSz="533400" rtl="0">
            <a:lnSpc>
              <a:spcPct val="100000"/>
            </a:lnSpc>
            <a:spcBef>
              <a:spcPct val="0"/>
            </a:spcBef>
            <a:spcAft>
              <a:spcPct val="35000"/>
            </a:spcAft>
            <a:buNone/>
          </a:pPr>
          <a:r>
            <a:rPr lang="es-ES" sz="1200" b="1" kern="1200" dirty="0"/>
            <a:t>CAD Vareia y La Sierra</a:t>
          </a:r>
          <a:r>
            <a:rPr lang="es-ES" sz="1200" kern="1200" dirty="0"/>
            <a:t>: Revisión del modelo PIA y añadir necesidades familiares;  mapeo y </a:t>
          </a:r>
          <a:r>
            <a:rPr lang="es-ES" sz="1200" kern="1200" dirty="0">
              <a:latin typeface="Aptos Display" panose="02110004020202020204"/>
            </a:rPr>
            <a:t>elaboración del listado</a:t>
          </a:r>
          <a:r>
            <a:rPr lang="es-ES" sz="1200" kern="1200" dirty="0"/>
            <a:t> de colectivos sociales de referencia para colaborar; implantación de cartas de derechos</a:t>
          </a:r>
          <a:r>
            <a:rPr lang="es-ES" sz="1200" kern="1200" dirty="0">
              <a:latin typeface="Aptos Display" panose="02110004020202020204"/>
            </a:rPr>
            <a:t> (2 en CAD Vareia y 2 en CAD La Sierra).</a:t>
          </a:r>
          <a:endParaRPr lang="en-US" sz="1200" kern="1200" dirty="0"/>
        </a:p>
      </dsp:txBody>
      <dsp:txXfrm>
        <a:off x="368111" y="1613885"/>
        <a:ext cx="5707626" cy="582358"/>
      </dsp:txXfrm>
    </dsp:sp>
    <dsp:sp modelId="{8FC262C0-61DC-42F1-B8B7-29E6D05EE1AD}">
      <dsp:nvSpPr>
        <dsp:cNvPr id="0" name=""/>
        <dsp:cNvSpPr/>
      </dsp:nvSpPr>
      <dsp:spPr>
        <a:xfrm>
          <a:off x="0" y="2429100"/>
          <a:ext cx="6245265" cy="670959"/>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93B70264-F7CB-452F-903E-C008F0C78916}">
      <dsp:nvSpPr>
        <dsp:cNvPr id="0" name=""/>
        <dsp:cNvSpPr/>
      </dsp:nvSpPr>
      <dsp:spPr>
        <a:xfrm>
          <a:off x="108408" y="2666027"/>
          <a:ext cx="197298" cy="1971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05A78D-F337-4FB8-8F89-EB51010D3B2A}">
      <dsp:nvSpPr>
        <dsp:cNvPr id="0" name=""/>
        <dsp:cNvSpPr/>
      </dsp:nvSpPr>
      <dsp:spPr>
        <a:xfrm>
          <a:off x="440941" y="2491877"/>
          <a:ext cx="5707626" cy="5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633" tIns="61633" rIns="61633" bIns="61633" numCol="1" spcCol="1270" anchor="ctr" anchorCtr="0">
          <a:noAutofit/>
        </a:bodyPr>
        <a:lstStyle/>
        <a:p>
          <a:pPr marL="0" lvl="0" indent="0" algn="l" defTabSz="533400">
            <a:lnSpc>
              <a:spcPct val="100000"/>
            </a:lnSpc>
            <a:spcBef>
              <a:spcPct val="0"/>
            </a:spcBef>
            <a:spcAft>
              <a:spcPct val="35000"/>
            </a:spcAft>
            <a:buNone/>
          </a:pPr>
          <a:r>
            <a:rPr lang="es-ES" sz="1200" b="1" kern="1200"/>
            <a:t>Área de Vivienda</a:t>
          </a:r>
          <a:r>
            <a:rPr lang="es-ES" sz="1200" kern="1200"/>
            <a:t>: </a:t>
          </a:r>
          <a:r>
            <a:rPr lang="es-ES" sz="1200" kern="1200">
              <a:latin typeface="Aptos Display" panose="02110004020202020204"/>
            </a:rPr>
            <a:t>Se mejora la oferta de actividades en comunidad tras las sugerencias recogidas en las asambleas mensuales de usuarios (6 usuarios inician una nueva actividad en comunidad).</a:t>
          </a:r>
          <a:r>
            <a:rPr lang="es-ES" sz="1200" kern="1200"/>
            <a:t> </a:t>
          </a:r>
          <a:r>
            <a:rPr lang="es-ES" sz="1200" kern="1200">
              <a:latin typeface="Aptos Display" panose="02110004020202020204"/>
            </a:rPr>
            <a:t>Se facilita la coordinación entre familias tras los Comités de Centro. </a:t>
          </a:r>
          <a:endParaRPr lang="es-ES" sz="1200" kern="1200"/>
        </a:p>
      </dsp:txBody>
      <dsp:txXfrm>
        <a:off x="440941" y="2491877"/>
        <a:ext cx="5707626" cy="582358"/>
      </dsp:txXfrm>
    </dsp:sp>
    <dsp:sp modelId="{5F2C1C7F-DC31-432D-A4F3-9C7DAA396C53}">
      <dsp:nvSpPr>
        <dsp:cNvPr id="0" name=""/>
        <dsp:cNvSpPr/>
      </dsp:nvSpPr>
      <dsp:spPr>
        <a:xfrm>
          <a:off x="0" y="3313341"/>
          <a:ext cx="6245265" cy="710025"/>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B4CCD2B9-205E-48E2-9CB8-272F6DA85317}">
      <dsp:nvSpPr>
        <dsp:cNvPr id="0" name=""/>
        <dsp:cNvSpPr/>
      </dsp:nvSpPr>
      <dsp:spPr>
        <a:xfrm>
          <a:off x="108408" y="3569800"/>
          <a:ext cx="197298" cy="1971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54ABB-566E-4B8B-B1D1-1A5DA07781FC}">
      <dsp:nvSpPr>
        <dsp:cNvPr id="0" name=""/>
        <dsp:cNvSpPr/>
      </dsp:nvSpPr>
      <dsp:spPr>
        <a:xfrm>
          <a:off x="493964" y="3362911"/>
          <a:ext cx="5707626" cy="5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633" tIns="61633" rIns="61633" bIns="61633" numCol="1" spcCol="1270" anchor="ctr" anchorCtr="0">
          <a:noAutofit/>
        </a:bodyPr>
        <a:lstStyle/>
        <a:p>
          <a:pPr marL="0" lvl="0" indent="0" algn="l" defTabSz="533400">
            <a:lnSpc>
              <a:spcPct val="100000"/>
            </a:lnSpc>
            <a:spcBef>
              <a:spcPct val="0"/>
            </a:spcBef>
            <a:spcAft>
              <a:spcPct val="35000"/>
            </a:spcAft>
            <a:buNone/>
          </a:pPr>
          <a:r>
            <a:rPr lang="es-ES" sz="1200" b="1" kern="1200" dirty="0">
              <a:solidFill>
                <a:schemeClr val="tx1"/>
              </a:solidFill>
            </a:rPr>
            <a:t>CEE</a:t>
          </a:r>
          <a:r>
            <a:rPr lang="es-ES" sz="1200" kern="1200" dirty="0">
              <a:solidFill>
                <a:schemeClr val="tx1"/>
              </a:solidFill>
            </a:rPr>
            <a:t>: Constitución de comité de centro; implantación del análisis de costes por área y facturación por cliente; Estudio de la evolución de precios. Mejora del diseño de la herramienta de evaluación de la producción por empleado.</a:t>
          </a:r>
          <a:endParaRPr lang="en-US" sz="1200" kern="1200" dirty="0">
            <a:solidFill>
              <a:schemeClr val="tx1"/>
            </a:solidFill>
          </a:endParaRPr>
        </a:p>
      </dsp:txBody>
      <dsp:txXfrm>
        <a:off x="493964" y="3362911"/>
        <a:ext cx="5707626" cy="582358"/>
      </dsp:txXfrm>
    </dsp:sp>
    <dsp:sp modelId="{1EA5DB3B-35ED-4111-8B6C-E22FEB9C6B3C}">
      <dsp:nvSpPr>
        <dsp:cNvPr id="0" name=""/>
        <dsp:cNvSpPr/>
      </dsp:nvSpPr>
      <dsp:spPr>
        <a:xfrm>
          <a:off x="0" y="4217114"/>
          <a:ext cx="6245265" cy="358374"/>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FACC5154-C422-43BA-8813-808D83F0546A}">
      <dsp:nvSpPr>
        <dsp:cNvPr id="0" name=""/>
        <dsp:cNvSpPr/>
      </dsp:nvSpPr>
      <dsp:spPr>
        <a:xfrm>
          <a:off x="108408" y="4297749"/>
          <a:ext cx="197298" cy="1971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D7668-E625-499B-B2F0-997BBA944DDE}">
      <dsp:nvSpPr>
        <dsp:cNvPr id="0" name=""/>
        <dsp:cNvSpPr/>
      </dsp:nvSpPr>
      <dsp:spPr>
        <a:xfrm>
          <a:off x="414115" y="4121613"/>
          <a:ext cx="5707626" cy="5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633" tIns="61633" rIns="61633" bIns="61633" numCol="1" spcCol="1270" anchor="ctr" anchorCtr="0">
          <a:noAutofit/>
        </a:bodyPr>
        <a:lstStyle/>
        <a:p>
          <a:pPr marL="0" lvl="0" indent="0" algn="l" defTabSz="666750">
            <a:lnSpc>
              <a:spcPct val="100000"/>
            </a:lnSpc>
            <a:spcBef>
              <a:spcPct val="0"/>
            </a:spcBef>
            <a:spcAft>
              <a:spcPct val="35000"/>
            </a:spcAft>
            <a:buNone/>
          </a:pPr>
          <a:r>
            <a:rPr lang="es-ES" sz="1500" b="1" kern="1200"/>
            <a:t>Área asociativa</a:t>
          </a:r>
          <a:r>
            <a:rPr lang="es-ES" sz="1500" kern="1200"/>
            <a:t>: Adaptación de informaciones a Lectura Fácil.</a:t>
          </a:r>
          <a:endParaRPr lang="en-US" sz="1500" kern="1200"/>
        </a:p>
      </dsp:txBody>
      <dsp:txXfrm>
        <a:off x="414115" y="4121613"/>
        <a:ext cx="5707626" cy="582358"/>
      </dsp:txXfrm>
    </dsp:sp>
    <dsp:sp modelId="{FF4E3265-85CB-4440-9508-89B075D92C2F}">
      <dsp:nvSpPr>
        <dsp:cNvPr id="0" name=""/>
        <dsp:cNvSpPr/>
      </dsp:nvSpPr>
      <dsp:spPr>
        <a:xfrm>
          <a:off x="0" y="4945062"/>
          <a:ext cx="6245265" cy="644722"/>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E686830C-E6B9-4E58-B839-DA46F9D9200F}">
      <dsp:nvSpPr>
        <dsp:cNvPr id="0" name=""/>
        <dsp:cNvSpPr/>
      </dsp:nvSpPr>
      <dsp:spPr>
        <a:xfrm>
          <a:off x="108408" y="5168871"/>
          <a:ext cx="197298" cy="1971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199D6-6E02-4E22-AD6D-0CC8674E48C4}">
      <dsp:nvSpPr>
        <dsp:cNvPr id="0" name=""/>
        <dsp:cNvSpPr/>
      </dsp:nvSpPr>
      <dsp:spPr>
        <a:xfrm>
          <a:off x="423703" y="4975370"/>
          <a:ext cx="5707626" cy="582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633" tIns="61633" rIns="61633" bIns="61633" numCol="1" spcCol="1270" anchor="ctr" anchorCtr="0">
          <a:noAutofit/>
        </a:bodyPr>
        <a:lstStyle/>
        <a:p>
          <a:pPr marL="0" lvl="0" indent="0" algn="l" defTabSz="533400">
            <a:lnSpc>
              <a:spcPct val="100000"/>
            </a:lnSpc>
            <a:spcBef>
              <a:spcPct val="0"/>
            </a:spcBef>
            <a:spcAft>
              <a:spcPct val="35000"/>
            </a:spcAft>
            <a:buNone/>
          </a:pPr>
          <a:r>
            <a:rPr lang="es-ES" sz="1200" b="1" kern="1200" dirty="0">
              <a:solidFill>
                <a:schemeClr val="tx1"/>
              </a:solidFill>
            </a:rPr>
            <a:t>Entidad</a:t>
          </a:r>
          <a:r>
            <a:rPr lang="es-ES" sz="1200" kern="1200" dirty="0">
              <a:solidFill>
                <a:schemeClr val="tx1"/>
              </a:solidFill>
            </a:rPr>
            <a:t>: Análisis y diseño del proyecto de mejora del CRM, constituida la patronal de centros de atención a la discapacidad, y rediseño del Manual de acogida  e inicio de implantación de esta formación inicial al nuevo personal.</a:t>
          </a:r>
          <a:endParaRPr lang="en-US" sz="1200" kern="1200" dirty="0">
            <a:solidFill>
              <a:schemeClr val="tx1"/>
            </a:solidFill>
          </a:endParaRPr>
        </a:p>
      </dsp:txBody>
      <dsp:txXfrm>
        <a:off x="423703" y="4975370"/>
        <a:ext cx="5707626" cy="582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88A2B-D471-423D-86BB-6BDF2B830678}">
      <dsp:nvSpPr>
        <dsp:cNvPr id="0" name=""/>
        <dsp:cNvSpPr/>
      </dsp:nvSpPr>
      <dsp:spPr>
        <a:xfrm>
          <a:off x="0" y="325084"/>
          <a:ext cx="6245265" cy="801596"/>
        </a:xfrm>
        <a:prstGeom prst="roundRect">
          <a:avLst/>
        </a:prstGeom>
        <a:solidFill>
          <a:srgbClr val="92D05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s-ES" sz="1100" b="1" kern="1200">
              <a:solidFill>
                <a:prstClr val="black"/>
              </a:solidFill>
              <a:latin typeface="Aptos" panose="02110004020202020204"/>
              <a:ea typeface="+mn-ea"/>
              <a:cs typeface="+mn-cs"/>
            </a:rPr>
            <a:t>CAD Vareia:</a:t>
          </a:r>
          <a:r>
            <a:rPr lang="es-ES" sz="1100" b="0" kern="1200">
              <a:solidFill>
                <a:prstClr val="black"/>
              </a:solidFill>
              <a:latin typeface="Aptos" panose="02110004020202020204"/>
              <a:ea typeface="+mn-ea"/>
              <a:cs typeface="+mn-cs"/>
            </a:rPr>
            <a:t> 40 acciones de sensibilización con 8 centros educativos; colaboración con Biblioteca Rafael Azcona y otras entidades; encuesta “necesidades de ocio”;</a:t>
          </a:r>
          <a:r>
            <a:rPr lang="es-ES" sz="1100" b="1" kern="1200">
              <a:solidFill>
                <a:prstClr val="black"/>
              </a:solidFill>
              <a:latin typeface="Aptos" panose="02110004020202020204"/>
              <a:ea typeface="+mn-ea"/>
              <a:cs typeface="+mn-cs"/>
            </a:rPr>
            <a:t>  </a:t>
          </a:r>
          <a:endParaRPr lang="en-US" sz="1100" b="1" kern="1200">
            <a:solidFill>
              <a:prstClr val="black"/>
            </a:solidFill>
            <a:latin typeface="Aptos" panose="02110004020202020204"/>
            <a:ea typeface="+mn-ea"/>
            <a:cs typeface="+mn-cs"/>
          </a:endParaRPr>
        </a:p>
      </dsp:txBody>
      <dsp:txXfrm>
        <a:off x="39131" y="364215"/>
        <a:ext cx="6167003" cy="723334"/>
      </dsp:txXfrm>
    </dsp:sp>
    <dsp:sp modelId="{96A54882-4D6F-4810-8585-FFE170F18CDC}">
      <dsp:nvSpPr>
        <dsp:cNvPr id="0" name=""/>
        <dsp:cNvSpPr/>
      </dsp:nvSpPr>
      <dsp:spPr>
        <a:xfrm>
          <a:off x="0" y="1152601"/>
          <a:ext cx="6245265" cy="801596"/>
        </a:xfrm>
        <a:prstGeom prst="roundRect">
          <a:avLst/>
        </a:prstGeom>
        <a:solidFill>
          <a:srgbClr val="92D05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s-ES" sz="1100" b="1" kern="1200" dirty="0">
              <a:solidFill>
                <a:schemeClr val="tx1"/>
              </a:solidFill>
            </a:rPr>
            <a:t>CAD La Sierra</a:t>
          </a:r>
          <a:r>
            <a:rPr lang="es-ES" sz="1100" kern="1200" dirty="0">
              <a:solidFill>
                <a:schemeClr val="tx1"/>
              </a:solidFill>
            </a:rPr>
            <a:t>: </a:t>
          </a:r>
          <a:r>
            <a:rPr lang="es-ES" sz="1100" kern="1200" dirty="0">
              <a:solidFill>
                <a:schemeClr val="tx1"/>
              </a:solidFill>
              <a:latin typeface="Aptos Display" panose="02110004020202020204"/>
            </a:rPr>
            <a:t>3 Nuevas alianzas </a:t>
          </a:r>
          <a:r>
            <a:rPr lang="es-ES" sz="1100" kern="1200" dirty="0" err="1">
              <a:solidFill>
                <a:schemeClr val="tx1"/>
              </a:solidFill>
              <a:latin typeface="Aptos Display" panose="02110004020202020204"/>
            </a:rPr>
            <a:t>Alianzas</a:t>
          </a:r>
          <a:r>
            <a:rPr lang="es-ES" sz="1100" kern="1200" dirty="0">
              <a:solidFill>
                <a:schemeClr val="tx1"/>
              </a:solidFill>
            </a:rPr>
            <a:t> con Amnistía Internacional, CNTA, IES </a:t>
          </a:r>
          <a:r>
            <a:rPr lang="es-ES" sz="1100" kern="1200" dirty="0" err="1">
              <a:solidFill>
                <a:schemeClr val="tx1"/>
              </a:solidFill>
            </a:rPr>
            <a:t>Cosio</a:t>
          </a:r>
          <a:r>
            <a:rPr lang="es-ES" sz="1100" kern="1200" dirty="0">
              <a:solidFill>
                <a:schemeClr val="tx1"/>
              </a:solidFill>
            </a:rPr>
            <a:t>; participación en actos sociales de ayuntamientos y otras entidades para visibilizar al colectivo; evaluación </a:t>
          </a:r>
          <a:r>
            <a:rPr lang="es-ES" sz="1100" kern="1200" dirty="0">
              <a:solidFill>
                <a:schemeClr val="tx1"/>
              </a:solidFill>
              <a:latin typeface="Aptos Display" panose="02110004020202020204"/>
            </a:rPr>
            <a:t>al 100% de personas </a:t>
          </a:r>
          <a:r>
            <a:rPr lang="es-ES" sz="1200" b="0" kern="1200" dirty="0">
              <a:solidFill>
                <a:schemeClr val="tx1"/>
              </a:solidFill>
              <a:latin typeface="Aptos" panose="02110004020202020204"/>
              <a:ea typeface="+mn-ea"/>
              <a:cs typeface="+mn-cs"/>
            </a:rPr>
            <a:t>usuarias</a:t>
          </a:r>
          <a:r>
            <a:rPr lang="es-ES" sz="1100" kern="1200" dirty="0">
              <a:solidFill>
                <a:schemeClr val="tx1"/>
              </a:solidFill>
              <a:latin typeface="Aptos Display" panose="02110004020202020204"/>
            </a:rPr>
            <a:t> en proceso de envejecimiento</a:t>
          </a:r>
          <a:r>
            <a:rPr lang="es-ES" sz="1100" kern="1200" dirty="0">
              <a:solidFill>
                <a:schemeClr val="tx1"/>
              </a:solidFill>
            </a:rPr>
            <a:t> </a:t>
          </a:r>
          <a:r>
            <a:rPr lang="es-ES" sz="1100" kern="1200" dirty="0">
              <a:solidFill>
                <a:schemeClr val="tx1"/>
              </a:solidFill>
              <a:latin typeface="Calibri"/>
              <a:ea typeface="Calibri"/>
              <a:cs typeface="Calibri"/>
            </a:rPr>
            <a:t>(35 personas) </a:t>
          </a:r>
          <a:r>
            <a:rPr lang="es-ES" sz="1100" kern="1200" dirty="0">
              <a:solidFill>
                <a:schemeClr val="tx1"/>
              </a:solidFill>
              <a:latin typeface="Aptos Display" panose="02110004020202020204"/>
            </a:rPr>
            <a:t> </a:t>
          </a:r>
          <a:r>
            <a:rPr lang="es-ES" sz="1100" kern="1200" dirty="0">
              <a:solidFill>
                <a:schemeClr val="tx1"/>
              </a:solidFill>
            </a:rPr>
            <a:t>y reuniones con sus familias; </a:t>
          </a:r>
          <a:r>
            <a:rPr lang="es-ES" sz="1100" b="0" kern="1200" dirty="0">
              <a:solidFill>
                <a:schemeClr val="tx1"/>
              </a:solidFill>
              <a:latin typeface="Aptos" panose="02110004020202020204"/>
              <a:ea typeface="+mn-ea"/>
              <a:cs typeface="+mn-cs"/>
            </a:rPr>
            <a:t>desarrollo</a:t>
          </a:r>
          <a:r>
            <a:rPr lang="es-ES" sz="1100" kern="1200" dirty="0">
              <a:solidFill>
                <a:schemeClr val="tx1"/>
              </a:solidFill>
            </a:rPr>
            <a:t> de una unidad de envejecimiento</a:t>
          </a:r>
          <a:r>
            <a:rPr lang="es-ES" sz="1100" kern="1200" dirty="0">
              <a:solidFill>
                <a:schemeClr val="tx1"/>
              </a:solidFill>
              <a:latin typeface="Aptos Display" panose="02110004020202020204"/>
            </a:rPr>
            <a:t> en el centro de día</a:t>
          </a:r>
          <a:r>
            <a:rPr lang="es-ES" sz="1100" kern="1200" dirty="0">
              <a:solidFill>
                <a:schemeClr val="tx1"/>
              </a:solidFill>
            </a:rPr>
            <a:t>.</a:t>
          </a:r>
          <a:endParaRPr lang="en-US" sz="1100" kern="1200" dirty="0">
            <a:solidFill>
              <a:schemeClr val="tx1"/>
            </a:solidFill>
          </a:endParaRPr>
        </a:p>
      </dsp:txBody>
      <dsp:txXfrm>
        <a:off x="39131" y="1191732"/>
        <a:ext cx="6167003" cy="723334"/>
      </dsp:txXfrm>
    </dsp:sp>
    <dsp:sp modelId="{3079B820-1F41-4F70-BB54-B5D0AFBB8CE2}">
      <dsp:nvSpPr>
        <dsp:cNvPr id="0" name=""/>
        <dsp:cNvSpPr/>
      </dsp:nvSpPr>
      <dsp:spPr>
        <a:xfrm>
          <a:off x="0" y="1980117"/>
          <a:ext cx="6245265" cy="801596"/>
        </a:xfrm>
        <a:prstGeom prst="roundRect">
          <a:avLst/>
        </a:prstGeom>
        <a:solidFill>
          <a:srgbClr val="92D05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s-ES" sz="900" b="1" kern="1200">
              <a:solidFill>
                <a:schemeClr val="tx1"/>
              </a:solidFill>
            </a:rPr>
            <a:t>Área de Vivienda</a:t>
          </a:r>
          <a:r>
            <a:rPr lang="es-ES" sz="900" kern="1200">
              <a:solidFill>
                <a:schemeClr val="tx1"/>
              </a:solidFill>
            </a:rPr>
            <a:t>: </a:t>
          </a:r>
          <a:r>
            <a:rPr lang="es-ES" sz="900" kern="1200">
              <a:solidFill>
                <a:schemeClr val="tx1"/>
              </a:solidFill>
              <a:latin typeface="Calibri"/>
              <a:ea typeface="Calibri"/>
              <a:cs typeface="Calibri"/>
            </a:rPr>
            <a:t>Se inicia el Proyecto “Ampliación de la Residencia” para tener cuatro plazas mas y se consigue la financiación del IRPF.</a:t>
          </a:r>
        </a:p>
      </dsp:txBody>
      <dsp:txXfrm>
        <a:off x="39131" y="2019248"/>
        <a:ext cx="6167003" cy="723334"/>
      </dsp:txXfrm>
    </dsp:sp>
    <dsp:sp modelId="{473EE9DD-38C2-4218-B708-275D1AFBF1AC}">
      <dsp:nvSpPr>
        <dsp:cNvPr id="0" name=""/>
        <dsp:cNvSpPr/>
      </dsp:nvSpPr>
      <dsp:spPr>
        <a:xfrm>
          <a:off x="0" y="2807633"/>
          <a:ext cx="6245265" cy="801596"/>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solidFill>
                <a:schemeClr val="tx1"/>
              </a:solidFill>
            </a:rPr>
            <a:t>CEE</a:t>
          </a:r>
          <a:r>
            <a:rPr lang="es-ES" sz="900" kern="1200" dirty="0">
              <a:solidFill>
                <a:schemeClr val="tx1"/>
              </a:solidFill>
            </a:rPr>
            <a:t>:  UAP: Análisis de las necesidades de los profesionales con discapacidad, y evaluaciones iniciales y detección de necesidades; presentación de alegaciones del RD sobre UAP. Reunión con la Directora General de Empleo para explicarle nuestra nueva forma jurídica y nuestro diseño de UAP.</a:t>
          </a:r>
          <a:endParaRPr lang="en-US" sz="900" kern="1200" dirty="0">
            <a:solidFill>
              <a:schemeClr val="tx1"/>
            </a:solidFill>
          </a:endParaRPr>
        </a:p>
      </dsp:txBody>
      <dsp:txXfrm>
        <a:off x="39131" y="2846764"/>
        <a:ext cx="6167003" cy="723334"/>
      </dsp:txXfrm>
    </dsp:sp>
    <dsp:sp modelId="{3A54BCF5-EFA6-450F-B538-B0F31299177F}">
      <dsp:nvSpPr>
        <dsp:cNvPr id="0" name=""/>
        <dsp:cNvSpPr/>
      </dsp:nvSpPr>
      <dsp:spPr>
        <a:xfrm>
          <a:off x="0" y="3635149"/>
          <a:ext cx="6245265" cy="801596"/>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solidFill>
                <a:schemeClr val="tx1"/>
              </a:solidFill>
            </a:rPr>
            <a:t>Entidad</a:t>
          </a:r>
          <a:r>
            <a:rPr lang="es-ES" sz="900" kern="1200" dirty="0">
              <a:solidFill>
                <a:schemeClr val="tx1"/>
              </a:solidFill>
            </a:rPr>
            <a:t>: Campañas de sensibilización y colaboración en empresas, estudio y análisis de canales digitales de donación, y difusión en RRSS y desarrollo de actividades solidarias para captación de fondos (proyecto de Ampliación de la Residencia; participación estudio de ratios y profesionales (CERMI); análisis del envejecimiento de usuarios/as. Se mejora la alianza con la Caixa como financiador vía crediticia y subvenciones además de su actividad de voluntariado. Alianzas con medios de comunicación para dar visibilidad a la entidad: COPE Rioja (espacio mensual. Audiencia 34.000 </a:t>
          </a:r>
          <a:r>
            <a:rPr lang="es-ES" sz="900" kern="1200" dirty="0" err="1">
              <a:solidFill>
                <a:schemeClr val="tx1"/>
              </a:solidFill>
            </a:rPr>
            <a:t>pers</a:t>
          </a:r>
          <a:r>
            <a:rPr lang="es-ES" sz="900" kern="1200" dirty="0">
              <a:solidFill>
                <a:schemeClr val="tx1"/>
              </a:solidFill>
            </a:rPr>
            <a:t>.) y 7 TV Rioja.</a:t>
          </a:r>
          <a:endParaRPr lang="en-US" sz="900" kern="1200" dirty="0">
            <a:solidFill>
              <a:schemeClr val="tx1"/>
            </a:solidFill>
          </a:endParaRPr>
        </a:p>
      </dsp:txBody>
      <dsp:txXfrm>
        <a:off x="39131" y="3674280"/>
        <a:ext cx="6167003" cy="723334"/>
      </dsp:txXfrm>
    </dsp:sp>
    <dsp:sp modelId="{0701912C-7D92-451D-8E20-23EFEE8539E6}">
      <dsp:nvSpPr>
        <dsp:cNvPr id="0" name=""/>
        <dsp:cNvSpPr/>
      </dsp:nvSpPr>
      <dsp:spPr>
        <a:xfrm>
          <a:off x="0" y="4462666"/>
          <a:ext cx="6245265" cy="801596"/>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solidFill>
                <a:schemeClr val="tx1"/>
              </a:solidFill>
            </a:rPr>
            <a:t>Servicios Asociativos: </a:t>
          </a:r>
          <a:r>
            <a:rPr lang="es-ES" sz="900" kern="1200">
              <a:solidFill>
                <a:schemeClr val="tx1"/>
              </a:solidFill>
            </a:rPr>
            <a:t>Pleno ASPRODEMA del Ayto. Logroño; gestión conjunta ASPRODEMA-Plena inclusión LR del programa de Vacaciones  San Mateo.</a:t>
          </a:r>
          <a:endParaRPr lang="en-US" sz="900" kern="1200">
            <a:solidFill>
              <a:schemeClr val="tx1"/>
            </a:solidFill>
          </a:endParaRPr>
        </a:p>
      </dsp:txBody>
      <dsp:txXfrm>
        <a:off x="39131" y="4501797"/>
        <a:ext cx="6167003" cy="7233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47044-A380-4B6E-A470-FA8BC44DEE83}" type="datetimeFigureOut">
              <a:rPr lang="es-ES" smtClean="0"/>
              <a:t>03/03/2026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7353D-3851-45CA-819D-10CC349183B0}" type="slidenum">
              <a:rPr lang="es-ES" smtClean="0"/>
              <a:t>‹Nº›</a:t>
            </a:fld>
            <a:endParaRPr lang="es-ES"/>
          </a:p>
        </p:txBody>
      </p:sp>
    </p:spTree>
    <p:extLst>
      <p:ext uri="{BB962C8B-B14F-4D97-AF65-F5344CB8AC3E}">
        <p14:creationId xmlns:p14="http://schemas.microsoft.com/office/powerpoint/2010/main" val="188277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F87353D-3851-45CA-819D-10CC349183B0}" type="slidenum">
              <a:rPr lang="es-ES" smtClean="0"/>
              <a:t>1</a:t>
            </a:fld>
            <a:endParaRPr lang="es-ES"/>
          </a:p>
        </p:txBody>
      </p:sp>
    </p:spTree>
    <p:extLst>
      <p:ext uri="{BB962C8B-B14F-4D97-AF65-F5344CB8AC3E}">
        <p14:creationId xmlns:p14="http://schemas.microsoft.com/office/powerpoint/2010/main" val="189115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F87353D-3851-45CA-819D-10CC349183B0}" type="slidenum">
              <a:rPr lang="es-ES" smtClean="0"/>
              <a:t>2</a:t>
            </a:fld>
            <a:endParaRPr lang="es-ES"/>
          </a:p>
        </p:txBody>
      </p:sp>
    </p:spTree>
    <p:extLst>
      <p:ext uri="{BB962C8B-B14F-4D97-AF65-F5344CB8AC3E}">
        <p14:creationId xmlns:p14="http://schemas.microsoft.com/office/powerpoint/2010/main" val="396007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F87353D-3851-45CA-819D-10CC349183B0}" type="slidenum">
              <a:rPr lang="es-ES" smtClean="0"/>
              <a:t>4</a:t>
            </a:fld>
            <a:endParaRPr lang="es-ES"/>
          </a:p>
        </p:txBody>
      </p:sp>
    </p:spTree>
    <p:extLst>
      <p:ext uri="{BB962C8B-B14F-4D97-AF65-F5344CB8AC3E}">
        <p14:creationId xmlns:p14="http://schemas.microsoft.com/office/powerpoint/2010/main" val="308898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FF812-08F3-D51C-B19D-36FDF7EE15E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52EAF8E-F00E-100B-7494-AEAB60F49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39F9D04-6F99-D337-B5B0-3C7E95184F9A}"/>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5" name="Marcador de pie de página 4">
            <a:extLst>
              <a:ext uri="{FF2B5EF4-FFF2-40B4-BE49-F238E27FC236}">
                <a16:creationId xmlns:a16="http://schemas.microsoft.com/office/drawing/2014/main" id="{CB112344-7B5E-B47A-EC3E-1AF4DEF066F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FD74D9-4A64-D897-01D1-96059F14F8E1}"/>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180457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6FF2A-3A96-F534-664A-2C889F811C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4A3921-8DC1-0E7F-FFF0-021EBCA4747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A1DA7-1B2B-5B65-B297-8E4F2B47E05C}"/>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5" name="Marcador de pie de página 4">
            <a:extLst>
              <a:ext uri="{FF2B5EF4-FFF2-40B4-BE49-F238E27FC236}">
                <a16:creationId xmlns:a16="http://schemas.microsoft.com/office/drawing/2014/main" id="{A3202B3F-7A70-7592-2134-B8C2E67FC2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16441C7-69F8-230C-33AB-BDA6F1F62581}"/>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205860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FE7A0B-8D07-80D3-7B81-59D2CA1DA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44FC771-6157-AFA1-BFA1-58843D304C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773AD5-88BA-00F0-0621-1A19000AA651}"/>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5" name="Marcador de pie de página 4">
            <a:extLst>
              <a:ext uri="{FF2B5EF4-FFF2-40B4-BE49-F238E27FC236}">
                <a16:creationId xmlns:a16="http://schemas.microsoft.com/office/drawing/2014/main" id="{70CF9A2D-96FA-6625-24A1-CDE6D49B55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E68D00-F93F-BD25-E118-E420A24BBB39}"/>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382653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1CED3-AF39-A594-D636-CD362ECB37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E7C187-E4E9-7B31-F875-0F42111E54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B4A836-45A3-E88E-7531-7CAC12065555}"/>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5" name="Marcador de pie de página 4">
            <a:extLst>
              <a:ext uri="{FF2B5EF4-FFF2-40B4-BE49-F238E27FC236}">
                <a16:creationId xmlns:a16="http://schemas.microsoft.com/office/drawing/2014/main" id="{8B0EFCA0-F1DB-46AA-88F1-D71C789040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ED16B-3DA4-07FA-A74F-0769F16A51DA}"/>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177329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6FD4F-8F6D-FD27-2461-76F49787AF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54112C0-1C7E-2C77-4F0A-E257CDF1C9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D84230-F221-4E22-C80D-0C5FEE0AC2DF}"/>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5" name="Marcador de pie de página 4">
            <a:extLst>
              <a:ext uri="{FF2B5EF4-FFF2-40B4-BE49-F238E27FC236}">
                <a16:creationId xmlns:a16="http://schemas.microsoft.com/office/drawing/2014/main" id="{25F03FD6-B315-B8B9-443A-83615EAF47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8F262F4-EE07-6684-5E45-B93FA606B5C4}"/>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50409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C7A46-434E-850A-68BD-0E117E29C7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4A3170-7B65-C356-B35C-D3AE6378D9D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2933A1-65D6-4637-EE9E-4EDCDE803FB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AE1DF-442E-CC9A-5443-C345B77939FA}"/>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6" name="Marcador de pie de página 5">
            <a:extLst>
              <a:ext uri="{FF2B5EF4-FFF2-40B4-BE49-F238E27FC236}">
                <a16:creationId xmlns:a16="http://schemas.microsoft.com/office/drawing/2014/main" id="{1888255C-BC22-EE37-F1DD-C542B1ADB2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9B5E55-F08C-67FC-E21C-6716ACF56CE0}"/>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422590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D9F3B-5785-1923-ABE7-F3FE027BEC7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DAD1D8-6DA5-7EE1-C87E-5CB0DA64D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0B0027-07B0-B6F3-F6E3-6EFDF406441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287CA6F-4AD3-DDBD-892A-F0B739620A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53FDCCE-BCE4-89AD-A55D-73F70C07F60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4666FAA-0ECE-895C-4A74-0379AAC2E2DE}"/>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8" name="Marcador de pie de página 7">
            <a:extLst>
              <a:ext uri="{FF2B5EF4-FFF2-40B4-BE49-F238E27FC236}">
                <a16:creationId xmlns:a16="http://schemas.microsoft.com/office/drawing/2014/main" id="{31E9D129-88E2-0455-5409-982FEF48FA3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5299719-E95B-3221-5DCB-8CACCC47C845}"/>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411955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F1CD4-79C7-1A8D-956B-26FBF2A442D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D56058E-A554-73D6-589D-8A6CA6E8461D}"/>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4" name="Marcador de pie de página 3">
            <a:extLst>
              <a:ext uri="{FF2B5EF4-FFF2-40B4-BE49-F238E27FC236}">
                <a16:creationId xmlns:a16="http://schemas.microsoft.com/office/drawing/2014/main" id="{92E8A02A-06A1-1A05-D891-28501554367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E5D9C7-DB02-95EE-1D5A-E8746090BDDF}"/>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316710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3D203F-70B3-D900-BABF-35A994F9DFB3}"/>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3" name="Marcador de pie de página 2">
            <a:extLst>
              <a:ext uri="{FF2B5EF4-FFF2-40B4-BE49-F238E27FC236}">
                <a16:creationId xmlns:a16="http://schemas.microsoft.com/office/drawing/2014/main" id="{8F2AC66B-B3F0-7C06-7F1F-C4702EA845F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2175718-71FC-9CE3-DB71-373C69DF8839}"/>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320531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3C361-444C-0FD4-274A-92BD6D8FB8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296170-6CE4-5D04-FD49-2EBDFDE3B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289460F-FAD6-A725-75FA-D5725B0A5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1FA120-22E2-3165-EF0D-7DB60471CD25}"/>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6" name="Marcador de pie de página 5">
            <a:extLst>
              <a:ext uri="{FF2B5EF4-FFF2-40B4-BE49-F238E27FC236}">
                <a16:creationId xmlns:a16="http://schemas.microsoft.com/office/drawing/2014/main" id="{2384B7C4-2EEA-CD06-6CDC-366B310CBB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A4F08B-3C3A-8DD7-F9AE-B0954624375E}"/>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199457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AE748-F13F-A51B-CFB4-E074D41A60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3DD14B0-1435-0D0C-68F7-ECC4030A6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7F80CEC-2E9E-3682-B47E-95E15FA2F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68519B-143B-F9A8-807E-1949A0BCA497}"/>
              </a:ext>
            </a:extLst>
          </p:cNvPr>
          <p:cNvSpPr>
            <a:spLocks noGrp="1"/>
          </p:cNvSpPr>
          <p:nvPr>
            <p:ph type="dt" sz="half" idx="10"/>
          </p:nvPr>
        </p:nvSpPr>
        <p:spPr/>
        <p:txBody>
          <a:bodyPr/>
          <a:lstStyle/>
          <a:p>
            <a:fld id="{304D69E3-18D6-414E-85F2-9A60F9A1FE93}" type="datetimeFigureOut">
              <a:rPr lang="es-ES" smtClean="0"/>
              <a:t>03/03/2026</a:t>
            </a:fld>
            <a:endParaRPr lang="es-ES"/>
          </a:p>
        </p:txBody>
      </p:sp>
      <p:sp>
        <p:nvSpPr>
          <p:cNvPr id="6" name="Marcador de pie de página 5">
            <a:extLst>
              <a:ext uri="{FF2B5EF4-FFF2-40B4-BE49-F238E27FC236}">
                <a16:creationId xmlns:a16="http://schemas.microsoft.com/office/drawing/2014/main" id="{A23F5671-F3B2-1B6C-EA51-EBC4B6E683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7A2366-E36E-B101-A435-6B8DAFFD2CFB}"/>
              </a:ext>
            </a:extLst>
          </p:cNvPr>
          <p:cNvSpPr>
            <a:spLocks noGrp="1"/>
          </p:cNvSpPr>
          <p:nvPr>
            <p:ph type="sldNum" sz="quarter" idx="12"/>
          </p:nvPr>
        </p:nvSpPr>
        <p:spPr/>
        <p:txBody>
          <a:bodyPr/>
          <a:lstStyle/>
          <a:p>
            <a:fld id="{AFEA3697-48EC-4963-924D-0D1A81D0F5FE}" type="slidenum">
              <a:rPr lang="es-ES" smtClean="0"/>
              <a:t>‹Nº›</a:t>
            </a:fld>
            <a:endParaRPr lang="es-ES"/>
          </a:p>
        </p:txBody>
      </p:sp>
    </p:spTree>
    <p:extLst>
      <p:ext uri="{BB962C8B-B14F-4D97-AF65-F5344CB8AC3E}">
        <p14:creationId xmlns:p14="http://schemas.microsoft.com/office/powerpoint/2010/main" val="174788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E921B8-8812-95FA-0CB4-0C3828ABE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8DFC568-0B25-CF34-4182-19E4182C3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CA88C29-B793-09D2-705C-02F323F124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4D69E3-18D6-414E-85F2-9A60F9A1FE93}" type="datetimeFigureOut">
              <a:rPr lang="es-ES" smtClean="0"/>
              <a:t>03/03/2026</a:t>
            </a:fld>
            <a:endParaRPr lang="es-ES"/>
          </a:p>
        </p:txBody>
      </p:sp>
      <p:sp>
        <p:nvSpPr>
          <p:cNvPr id="5" name="Marcador de pie de página 4">
            <a:extLst>
              <a:ext uri="{FF2B5EF4-FFF2-40B4-BE49-F238E27FC236}">
                <a16:creationId xmlns:a16="http://schemas.microsoft.com/office/drawing/2014/main" id="{B84799B0-B0C3-D47E-951F-CE80C154C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19605DE-47A6-E02C-069A-0FAF0C921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EA3697-48EC-4963-924D-0D1A81D0F5FE}" type="slidenum">
              <a:rPr lang="es-ES" smtClean="0"/>
              <a:t>‹Nº›</a:t>
            </a:fld>
            <a:endParaRPr lang="es-ES"/>
          </a:p>
        </p:txBody>
      </p:sp>
    </p:spTree>
    <p:extLst>
      <p:ext uri="{BB962C8B-B14F-4D97-AF65-F5344CB8AC3E}">
        <p14:creationId xmlns:p14="http://schemas.microsoft.com/office/powerpoint/2010/main" val="22069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CFFE55-F5EE-067E-724E-96A4B87FA788}"/>
              </a:ext>
            </a:extLst>
          </p:cNvPr>
          <p:cNvSpPr>
            <a:spLocks noGrp="1"/>
          </p:cNvSpPr>
          <p:nvPr>
            <p:ph type="ctrTitle"/>
          </p:nvPr>
        </p:nvSpPr>
        <p:spPr>
          <a:xfrm>
            <a:off x="970908" y="1220919"/>
            <a:ext cx="5425781" cy="2387600"/>
          </a:xfrm>
        </p:spPr>
        <p:txBody>
          <a:bodyPr>
            <a:normAutofit/>
          </a:bodyPr>
          <a:lstStyle/>
          <a:p>
            <a:pPr algn="l"/>
            <a:r>
              <a:rPr lang="es-ES" sz="5600" b="1"/>
              <a:t>Memoria de actividades 2024</a:t>
            </a:r>
          </a:p>
        </p:txBody>
      </p:sp>
      <p:sp>
        <p:nvSpPr>
          <p:cNvPr id="3" name="Subtítulo 2">
            <a:extLst>
              <a:ext uri="{FF2B5EF4-FFF2-40B4-BE49-F238E27FC236}">
                <a16:creationId xmlns:a16="http://schemas.microsoft.com/office/drawing/2014/main" id="{4A9A0B4A-D295-3C5A-F513-B98DC910EF15}"/>
              </a:ext>
            </a:extLst>
          </p:cNvPr>
          <p:cNvSpPr>
            <a:spLocks noGrp="1"/>
          </p:cNvSpPr>
          <p:nvPr>
            <p:ph type="subTitle" idx="1"/>
          </p:nvPr>
        </p:nvSpPr>
        <p:spPr>
          <a:xfrm>
            <a:off x="970908" y="3700594"/>
            <a:ext cx="5425781" cy="1655762"/>
          </a:xfrm>
        </p:spPr>
        <p:txBody>
          <a:bodyPr>
            <a:normAutofit/>
          </a:bodyPr>
          <a:lstStyle/>
          <a:p>
            <a:pPr algn="l"/>
            <a:r>
              <a:rPr lang="es-ES"/>
              <a:t>Logroño, 19 de junio de 2025</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Logotipo&#10;&#10;El contenido generado por IA puede ser incorrecto.">
            <a:extLst>
              <a:ext uri="{FF2B5EF4-FFF2-40B4-BE49-F238E27FC236}">
                <a16:creationId xmlns:a16="http://schemas.microsoft.com/office/drawing/2014/main" id="{88FD0D91-16E0-CD10-C30A-F2FC3D5FF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07" y="5303759"/>
            <a:ext cx="3550387" cy="752535"/>
          </a:xfrm>
          <a:prstGeom prst="rect">
            <a:avLst/>
          </a:prstGeom>
        </p:spPr>
      </p:pic>
      <p:pic>
        <p:nvPicPr>
          <p:cNvPr id="6" name="Imagen 5" descr="Un par de personas de pie sobre pasto&#10;&#10;El contenido generado por IA puede ser incorrecto.">
            <a:extLst>
              <a:ext uri="{FF2B5EF4-FFF2-40B4-BE49-F238E27FC236}">
                <a16:creationId xmlns:a16="http://schemas.microsoft.com/office/drawing/2014/main" id="{E3B5E78E-AEFB-C945-5A1D-8D9C6229B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999" y="-883580"/>
            <a:ext cx="5745326" cy="8640971"/>
          </a:xfrm>
          <a:prstGeom prst="rect">
            <a:avLst/>
          </a:prstGeom>
          <a:ln>
            <a:noFill/>
          </a:ln>
          <a:effectLst>
            <a:softEdge rad="112500"/>
          </a:effectLst>
        </p:spPr>
      </p:pic>
    </p:spTree>
    <p:extLst>
      <p:ext uri="{BB962C8B-B14F-4D97-AF65-F5344CB8AC3E}">
        <p14:creationId xmlns:p14="http://schemas.microsoft.com/office/powerpoint/2010/main" val="146607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Diagrama&#10;&#10;El contenido generado por IA puede ser incorrecto.">
            <a:extLst>
              <a:ext uri="{FF2B5EF4-FFF2-40B4-BE49-F238E27FC236}">
                <a16:creationId xmlns:a16="http://schemas.microsoft.com/office/drawing/2014/main" id="{73FA7257-BA0D-083A-1D94-68635E3F9D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87075" cy="6858000"/>
          </a:xfrm>
        </p:spPr>
      </p:pic>
    </p:spTree>
    <p:extLst>
      <p:ext uri="{BB962C8B-B14F-4D97-AF65-F5344CB8AC3E}">
        <p14:creationId xmlns:p14="http://schemas.microsoft.com/office/powerpoint/2010/main" val="169652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ítulo 1">
            <a:extLst>
              <a:ext uri="{FF2B5EF4-FFF2-40B4-BE49-F238E27FC236}">
                <a16:creationId xmlns:a16="http://schemas.microsoft.com/office/drawing/2014/main" id="{8CDAC76A-D934-44F5-D89D-EA0AE25306DF}"/>
              </a:ext>
            </a:extLst>
          </p:cNvPr>
          <p:cNvSpPr>
            <a:spLocks noGrp="1"/>
          </p:cNvSpPr>
          <p:nvPr>
            <p:ph type="title"/>
          </p:nvPr>
        </p:nvSpPr>
        <p:spPr>
          <a:xfrm>
            <a:off x="249218" y="508825"/>
            <a:ext cx="4169864" cy="3205925"/>
          </a:xfrm>
        </p:spPr>
        <p:txBody>
          <a:bodyPr>
            <a:noAutofit/>
          </a:bodyPr>
          <a:lstStyle/>
          <a:p>
            <a:pPr algn="r"/>
            <a:r>
              <a:rPr lang="es-ES" sz="4000"/>
              <a:t>Objetivo 1: </a:t>
            </a:r>
            <a:r>
              <a:rPr lang="es-ES" sz="4000" b="1"/>
              <a:t>Ser referente como entidad de apoyo a las </a:t>
            </a:r>
            <a:r>
              <a:rPr lang="es-ES" sz="4000" b="1" err="1"/>
              <a:t>PcDI</a:t>
            </a:r>
            <a:r>
              <a:rPr lang="es-ES" sz="4000" b="1"/>
              <a:t> adultas en La Rioja</a:t>
            </a:r>
            <a:endParaRPr lang="es-ES" sz="4000"/>
          </a:p>
        </p:txBody>
      </p:sp>
      <p:cxnSp>
        <p:nvCxnSpPr>
          <p:cNvPr id="16" name="Straight Connector 1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7" name="Marcador de contenido 2">
            <a:extLst>
              <a:ext uri="{FF2B5EF4-FFF2-40B4-BE49-F238E27FC236}">
                <a16:creationId xmlns:a16="http://schemas.microsoft.com/office/drawing/2014/main" id="{469626AF-1056-565A-7325-38C7120FC354}"/>
              </a:ext>
            </a:extLst>
          </p:cNvPr>
          <p:cNvGraphicFramePr>
            <a:graphicFrameLocks noGrp="1"/>
          </p:cNvGraphicFramePr>
          <p:nvPr>
            <p:ph idx="1"/>
            <p:extLst>
              <p:ext uri="{D42A27DB-BD31-4B8C-83A1-F6EECF244321}">
                <p14:modId xmlns:p14="http://schemas.microsoft.com/office/powerpoint/2010/main" val="631483821"/>
              </p:ext>
            </p:extLst>
          </p:nvPr>
        </p:nvGraphicFramePr>
        <p:xfrm>
          <a:off x="5330563" y="914492"/>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esquinas diagonales redondeadas 5">
            <a:extLst>
              <a:ext uri="{FF2B5EF4-FFF2-40B4-BE49-F238E27FC236}">
                <a16:creationId xmlns:a16="http://schemas.microsoft.com/office/drawing/2014/main" id="{AA84C2CA-1996-DE91-F8AB-43A20939731B}"/>
              </a:ext>
            </a:extLst>
          </p:cNvPr>
          <p:cNvSpPr/>
          <p:nvPr/>
        </p:nvSpPr>
        <p:spPr>
          <a:xfrm>
            <a:off x="249218" y="4025721"/>
            <a:ext cx="4324350" cy="2634426"/>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s-ES" sz="2000" b="1"/>
              <a:t>33 actuaciones desarrolladas:</a:t>
            </a:r>
          </a:p>
          <a:p>
            <a:pPr marL="228600" indent="-228600">
              <a:spcAft>
                <a:spcPts val="600"/>
              </a:spcAft>
              <a:buFont typeface="+mj-lt"/>
              <a:buAutoNum type="arabicPeriod"/>
            </a:pPr>
            <a:r>
              <a:rPr lang="es-ES" sz="1200"/>
              <a:t>Incrementar el nivel de conocimiento y reputación en la comunidad de La Rioja</a:t>
            </a:r>
            <a:r>
              <a:rPr lang="es-ES" sz="1600"/>
              <a:t> </a:t>
            </a:r>
            <a:r>
              <a:rPr lang="es-ES" sz="1200"/>
              <a:t>(9)</a:t>
            </a:r>
          </a:p>
          <a:p>
            <a:pPr marL="228600" indent="-228600">
              <a:spcAft>
                <a:spcPts val="600"/>
              </a:spcAft>
              <a:buFont typeface="+mj-lt"/>
              <a:buAutoNum type="arabicPeriod"/>
            </a:pPr>
            <a:r>
              <a:rPr lang="es-ES" sz="1200"/>
              <a:t>Que todos los socios y los profesionales tengan un nivel de conocimiento y orgullo de pertenencia con una calificación de notable (8).</a:t>
            </a:r>
          </a:p>
          <a:p>
            <a:pPr marL="228600" indent="-228600">
              <a:spcAft>
                <a:spcPts val="600"/>
              </a:spcAft>
              <a:buFont typeface="+mj-lt"/>
              <a:buAutoNum type="arabicPeriod"/>
            </a:pPr>
            <a:r>
              <a:rPr lang="es-ES" sz="1200"/>
              <a:t>Que cada uno de los servicios sea autosuficiente económicamente teniendo en cuenta todo tipo de ingresos y gastos (6).</a:t>
            </a:r>
          </a:p>
          <a:p>
            <a:pPr marL="228600" indent="-228600">
              <a:spcAft>
                <a:spcPts val="600"/>
              </a:spcAft>
              <a:buFont typeface="+mj-lt"/>
              <a:buAutoNum type="arabicPeriod"/>
            </a:pPr>
            <a:r>
              <a:rPr lang="es-ES" sz="1200"/>
              <a:t>Reducir el nivel de consumo de recursos naturales en todos los servicios (10).</a:t>
            </a:r>
          </a:p>
        </p:txBody>
      </p:sp>
    </p:spTree>
    <p:extLst>
      <p:ext uri="{BB962C8B-B14F-4D97-AF65-F5344CB8AC3E}">
        <p14:creationId xmlns:p14="http://schemas.microsoft.com/office/powerpoint/2010/main" val="356423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8FFE1A-D407-AA08-7E83-F78F641040F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ítulo 1">
            <a:extLst>
              <a:ext uri="{FF2B5EF4-FFF2-40B4-BE49-F238E27FC236}">
                <a16:creationId xmlns:a16="http://schemas.microsoft.com/office/drawing/2014/main" id="{61AE6422-6A67-710C-5AA9-EFD654438D3F}"/>
              </a:ext>
            </a:extLst>
          </p:cNvPr>
          <p:cNvSpPr>
            <a:spLocks noGrp="1"/>
          </p:cNvSpPr>
          <p:nvPr>
            <p:ph type="title"/>
          </p:nvPr>
        </p:nvSpPr>
        <p:spPr>
          <a:xfrm>
            <a:off x="584424" y="220903"/>
            <a:ext cx="3939688" cy="2882075"/>
          </a:xfrm>
        </p:spPr>
        <p:txBody>
          <a:bodyPr>
            <a:normAutofit/>
          </a:bodyPr>
          <a:lstStyle/>
          <a:p>
            <a:pPr algn="r"/>
            <a:r>
              <a:rPr lang="es-ES" sz="4000"/>
              <a:t>Objetivo 2: </a:t>
            </a:r>
            <a:r>
              <a:rPr lang="es-ES" sz="4000" b="1"/>
              <a:t>Aplicación de metodologías innovadoras y eficaces</a:t>
            </a:r>
            <a:endParaRPr lang="es-ES" sz="400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F53B069A-E6A1-4A06-6CFB-D78C4A88C389}"/>
              </a:ext>
            </a:extLst>
          </p:cNvPr>
          <p:cNvGraphicFramePr>
            <a:graphicFrameLocks noGrp="1"/>
          </p:cNvGraphicFramePr>
          <p:nvPr>
            <p:ph idx="1"/>
            <p:extLst>
              <p:ext uri="{D42A27DB-BD31-4B8C-83A1-F6EECF244321}">
                <p14:modId xmlns:p14="http://schemas.microsoft.com/office/powerpoint/2010/main" val="2729847109"/>
              </p:ext>
            </p:extLst>
          </p:nvPr>
        </p:nvGraphicFramePr>
        <p:xfrm>
          <a:off x="5098889" y="328365"/>
          <a:ext cx="6245265" cy="643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esquinas diagonales redondeadas 6">
            <a:extLst>
              <a:ext uri="{FF2B5EF4-FFF2-40B4-BE49-F238E27FC236}">
                <a16:creationId xmlns:a16="http://schemas.microsoft.com/office/drawing/2014/main" id="{CF6BEF84-4F37-BCBF-B5EE-C8EBE6BC9698}"/>
              </a:ext>
            </a:extLst>
          </p:cNvPr>
          <p:cNvSpPr/>
          <p:nvPr/>
        </p:nvSpPr>
        <p:spPr>
          <a:xfrm>
            <a:off x="249218" y="3102978"/>
            <a:ext cx="4324350" cy="3557169"/>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s-ES" sz="2000" b="1"/>
              <a:t>19 actuaciones desarrolladas:</a:t>
            </a:r>
          </a:p>
          <a:p>
            <a:pPr marL="228600" indent="-228600">
              <a:spcAft>
                <a:spcPts val="600"/>
              </a:spcAft>
              <a:buFont typeface="+mj-lt"/>
              <a:buAutoNum type="arabicPeriod"/>
            </a:pPr>
            <a:r>
              <a:rPr lang="es-ES" sz="1200"/>
              <a:t>Mejorar la puntuación media de la evaluación del desempeño del equipo y del clima laboral (3)</a:t>
            </a:r>
          </a:p>
          <a:p>
            <a:pPr>
              <a:spcAft>
                <a:spcPts val="600"/>
              </a:spcAft>
            </a:pPr>
            <a:r>
              <a:rPr lang="es-ES" sz="1200"/>
              <a:t>3. Garantizar la implantación del enfoque centrado en la persona y la familia en todos los servicios (7)</a:t>
            </a:r>
          </a:p>
          <a:p>
            <a:pPr>
              <a:spcAft>
                <a:spcPts val="600"/>
              </a:spcAft>
            </a:pPr>
            <a:r>
              <a:rPr lang="es-ES" sz="1200"/>
              <a:t>4. Implantación y/o mejora de herramientas de gestión que permitan el registro y análisis de datos de forma eficiente para garantizar toma de decisiones sobre datos reales y objetivos en los procesos clave y de apoyo (2)</a:t>
            </a:r>
          </a:p>
          <a:p>
            <a:pPr>
              <a:spcAft>
                <a:spcPts val="600"/>
              </a:spcAft>
            </a:pPr>
            <a:r>
              <a:rPr lang="es-ES" sz="1200"/>
              <a:t>5. Determinación de entidades/asociaciones/agrupaciones de colaboración/referencia y los términos de las mismas (7)</a:t>
            </a:r>
          </a:p>
        </p:txBody>
      </p:sp>
    </p:spTree>
    <p:extLst>
      <p:ext uri="{BB962C8B-B14F-4D97-AF65-F5344CB8AC3E}">
        <p14:creationId xmlns:p14="http://schemas.microsoft.com/office/powerpoint/2010/main" val="18991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F537A0-D938-BF36-10F2-DB85303AFEE8}"/>
            </a:ext>
          </a:extLst>
        </p:cNvPr>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ítulo 1">
            <a:extLst>
              <a:ext uri="{FF2B5EF4-FFF2-40B4-BE49-F238E27FC236}">
                <a16:creationId xmlns:a16="http://schemas.microsoft.com/office/drawing/2014/main" id="{43302CC8-0FA9-01D4-342A-B78EE5EF212B}"/>
              </a:ext>
            </a:extLst>
          </p:cNvPr>
          <p:cNvSpPr>
            <a:spLocks noGrp="1"/>
          </p:cNvSpPr>
          <p:nvPr>
            <p:ph type="title"/>
          </p:nvPr>
        </p:nvSpPr>
        <p:spPr>
          <a:xfrm>
            <a:off x="479394" y="1070800"/>
            <a:ext cx="3939688" cy="2767775"/>
          </a:xfrm>
        </p:spPr>
        <p:txBody>
          <a:bodyPr>
            <a:noAutofit/>
          </a:bodyPr>
          <a:lstStyle/>
          <a:p>
            <a:pPr algn="r"/>
            <a:r>
              <a:rPr lang="es-ES" sz="4000"/>
              <a:t>Objetivo 3: </a:t>
            </a:r>
            <a:r>
              <a:rPr lang="es-ES" sz="4000" b="1"/>
              <a:t>Eliminación de barreras para la participación plena y efectiva</a:t>
            </a:r>
            <a:endParaRPr lang="es-ES" sz="4000"/>
          </a:p>
        </p:txBody>
      </p:sp>
      <p:cxnSp>
        <p:nvCxnSpPr>
          <p:cNvPr id="15"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6" name="Marcador de contenido 2">
            <a:extLst>
              <a:ext uri="{FF2B5EF4-FFF2-40B4-BE49-F238E27FC236}">
                <a16:creationId xmlns:a16="http://schemas.microsoft.com/office/drawing/2014/main" id="{45FBD814-98B0-45D6-01AE-DE680CECFBEA}"/>
              </a:ext>
            </a:extLst>
          </p:cNvPr>
          <p:cNvGraphicFramePr>
            <a:graphicFrameLocks noGrp="1"/>
          </p:cNvGraphicFramePr>
          <p:nvPr>
            <p:ph idx="1"/>
            <p:extLst>
              <p:ext uri="{D42A27DB-BD31-4B8C-83A1-F6EECF244321}">
                <p14:modId xmlns:p14="http://schemas.microsoft.com/office/powerpoint/2010/main" val="187941648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diagonales redondeadas 3">
            <a:extLst>
              <a:ext uri="{FF2B5EF4-FFF2-40B4-BE49-F238E27FC236}">
                <a16:creationId xmlns:a16="http://schemas.microsoft.com/office/drawing/2014/main" id="{6380DA7C-4B51-5C7E-578C-D4D2B55FB688}"/>
              </a:ext>
            </a:extLst>
          </p:cNvPr>
          <p:cNvSpPr/>
          <p:nvPr/>
        </p:nvSpPr>
        <p:spPr>
          <a:xfrm>
            <a:off x="249218" y="4025721"/>
            <a:ext cx="4324350" cy="2634426"/>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s-ES" sz="2000" b="1"/>
              <a:t>13 actuaciones desarrolladas:</a:t>
            </a:r>
          </a:p>
          <a:p>
            <a:pPr marL="228600" indent="-228600">
              <a:spcAft>
                <a:spcPts val="600"/>
              </a:spcAft>
              <a:buFont typeface="+mj-lt"/>
              <a:buAutoNum type="arabicPeriod"/>
            </a:pPr>
            <a:r>
              <a:rPr lang="es-ES" sz="1200"/>
              <a:t>Aumentar el número de aliados estratégicos (5)</a:t>
            </a:r>
          </a:p>
          <a:p>
            <a:pPr marL="228600" indent="-228600">
              <a:spcAft>
                <a:spcPts val="600"/>
              </a:spcAft>
              <a:buFont typeface="+mj-lt"/>
              <a:buAutoNum type="arabicPeriod"/>
            </a:pPr>
            <a:r>
              <a:rPr lang="es-ES" sz="1200"/>
              <a:t>Garantizar la prestación de algún modelo de servicio en todas las necesidades y expectativas claves de nuestros grupos de interés de usuarios y familias (5).</a:t>
            </a:r>
          </a:p>
          <a:p>
            <a:pPr marL="228600" indent="-228600">
              <a:spcAft>
                <a:spcPts val="600"/>
              </a:spcAft>
              <a:buFont typeface="+mj-lt"/>
              <a:buAutoNum type="arabicPeriod"/>
            </a:pPr>
            <a:r>
              <a:rPr lang="es-ES" sz="1200"/>
              <a:t>Ampliación de la cartera de servicios sociales de la Comunidad de La Rioja y redefinición de las formas de colaboración (3).</a:t>
            </a:r>
          </a:p>
        </p:txBody>
      </p:sp>
    </p:spTree>
    <p:extLst>
      <p:ext uri="{BB962C8B-B14F-4D97-AF65-F5344CB8AC3E}">
        <p14:creationId xmlns:p14="http://schemas.microsoft.com/office/powerpoint/2010/main" val="16814947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16dd67-5bdd-4621-a78a-dac269dc0a9c">
      <Terms xmlns="http://schemas.microsoft.com/office/infopath/2007/PartnerControls"/>
    </lcf76f155ced4ddcb4097134ff3c332f>
    <TaxCatchAll xmlns="26610caf-75e2-4ccc-847b-ed0abb4e70e3" xsi:nil="true"/>
    <Creaci_x00f3_n xmlns="6c16dd67-5bdd-4621-a78a-dac269dc0a9c">2025-05-29T08:39:50+00:00</Creaci_x00f3_n>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1B0A2F74AF3DE4880FEFBB984973441" ma:contentTypeVersion="19" ma:contentTypeDescription="Crear nuevo documento." ma:contentTypeScope="" ma:versionID="4380ba41ab7ff810e913b01cc1d28262">
  <xsd:schema xmlns:xsd="http://www.w3.org/2001/XMLSchema" xmlns:xs="http://www.w3.org/2001/XMLSchema" xmlns:p="http://schemas.microsoft.com/office/2006/metadata/properties" xmlns:ns2="6c16dd67-5bdd-4621-a78a-dac269dc0a9c" xmlns:ns3="26610caf-75e2-4ccc-847b-ed0abb4e70e3" targetNamespace="http://schemas.microsoft.com/office/2006/metadata/properties" ma:root="true" ma:fieldsID="8ff04da104cb3c94e574235817ce3776" ns2:_="" ns3:_="">
    <xsd:import namespace="6c16dd67-5bdd-4621-a78a-dac269dc0a9c"/>
    <xsd:import namespace="26610caf-75e2-4ccc-847b-ed0abb4e70e3"/>
    <xsd:element name="properties">
      <xsd:complexType>
        <xsd:sequence>
          <xsd:element name="documentManagement">
            <xsd:complexType>
              <xsd:all>
                <xsd:element ref="ns2:MediaServiceMetadata" minOccurs="0"/>
                <xsd:element ref="ns2:MediaServiceFastMetadata" minOccurs="0"/>
                <xsd:element ref="ns2:Creaci_x00f3_n"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6dd67-5bdd-4621-a78a-dac269dc0a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reaci_x00f3_n" ma:index="10" nillable="true" ma:displayName="Creación" ma:default="[today]" ma:format="DateTime" ma:internalName="Creaci_x00f3_n">
      <xsd:simpleType>
        <xsd:restriction base="dms:DateTim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d3ecd44c-815f-4e61-922d-d59b4d2fb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610caf-75e2-4ccc-847b-ed0abb4e70e3"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de39ece7-057a-4b3c-ad72-c48de9e17dd6}" ma:internalName="TaxCatchAll" ma:showField="CatchAllData" ma:web="26610caf-75e2-4ccc-847b-ed0abb4e70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38D47D-D894-4FED-B21A-ADE11481AA15}">
  <ds:schemaRefs>
    <ds:schemaRef ds:uri="http://schemas.microsoft.com/sharepoint/v3/contenttype/forms"/>
  </ds:schemaRefs>
</ds:datastoreItem>
</file>

<file path=customXml/itemProps2.xml><?xml version="1.0" encoding="utf-8"?>
<ds:datastoreItem xmlns:ds="http://schemas.openxmlformats.org/officeDocument/2006/customXml" ds:itemID="{545183F7-B25C-4005-B153-E9654ED67379}">
  <ds:schemaRefs>
    <ds:schemaRef ds:uri="26610caf-75e2-4ccc-847b-ed0abb4e70e3"/>
    <ds:schemaRef ds:uri="6c16dd67-5bdd-4621-a78a-dac269dc0a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CD8302-8C17-4AC8-9826-3A168952CD8C}">
  <ds:schemaRefs>
    <ds:schemaRef ds:uri="26610caf-75e2-4ccc-847b-ed0abb4e70e3"/>
    <ds:schemaRef ds:uri="6c16dd67-5bdd-4621-a78a-dac269dc0a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490</TotalTime>
  <Words>1254</Words>
  <Application>Microsoft Office PowerPoint</Application>
  <PresentationFormat>Panorámica</PresentationFormat>
  <Paragraphs>42</Paragraphs>
  <Slides>5</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Aptos</vt:lpstr>
      <vt:lpstr>Aptos Display</vt:lpstr>
      <vt:lpstr>Aptos Narrow</vt:lpstr>
      <vt:lpstr>Arial</vt:lpstr>
      <vt:lpstr>Calibri</vt:lpstr>
      <vt:lpstr>Tema de Office</vt:lpstr>
      <vt:lpstr>Memoria de actividades 2024</vt:lpstr>
      <vt:lpstr>Presentación de PowerPoint</vt:lpstr>
      <vt:lpstr>Objetivo 1: Ser referente como entidad de apoyo a las PcDI adultas en La Rioja</vt:lpstr>
      <vt:lpstr>Objetivo 2: Aplicación de metodologías innovadoras y eficaces</vt:lpstr>
      <vt:lpstr>Objetivo 3: Eliminación de barreras para la participación plena y efectiva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 Urizarna</dc:creator>
  <cp:lastModifiedBy>Alvaro Sáez Alonso</cp:lastModifiedBy>
  <cp:revision>30</cp:revision>
  <dcterms:created xsi:type="dcterms:W3CDTF">2025-05-29T08:38:58Z</dcterms:created>
  <dcterms:modified xsi:type="dcterms:W3CDTF">2026-03-03T10:48:25Z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0x010100D1B0A2F74AF3DE4880FEFBB984973441</vt:lpwstr>
  </property>
  <property fmtid="{D5CDD505-2E9C-101B-9397-08002B2CF9AE}" pid="3" name="MediaServiceImageTags">
    <vt:lpwstr/>
  </property>
</Properties>
</file>